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89" r:id="rId5"/>
    <p:sldId id="281" r:id="rId6"/>
    <p:sldId id="282" r:id="rId7"/>
    <p:sldId id="283" r:id="rId8"/>
    <p:sldId id="284" r:id="rId9"/>
    <p:sldId id="285" r:id="rId10"/>
    <p:sldId id="286" r:id="rId11"/>
    <p:sldId id="287" r:id="rId12"/>
    <p:sldId id="288" r:id="rId13"/>
    <p:sldId id="280" r:id="rId14"/>
  </p:sldIdLst>
  <p:sldSz cx="18288000" cy="10287000"/>
  <p:notesSz cx="6858000" cy="9144000"/>
  <p:embeddedFontLst>
    <p:embeddedFont>
      <p:font typeface="Montserrat Bold Italics" panose="020B0604020202020204" charset="0"/>
      <p:regular r:id="rId16"/>
    </p:embeddedFont>
    <p:embeddedFont>
      <p:font typeface="Calibri" panose="020F0502020204030204" pitchFamily="34" charset="0"/>
      <p:regular r:id="rId17"/>
      <p:bold r:id="rId18"/>
      <p:italic r:id="rId19"/>
      <p:boldItalic r:id="rId20"/>
    </p:embeddedFont>
    <p:embeddedFont>
      <p:font typeface="Monument" panose="020B0604020202020204" charset="0"/>
      <p:regular r:id="rId21"/>
    </p:embeddedFont>
    <p:embeddedFont>
      <p:font typeface="Montserrat" panose="00000500000000000000" pitchFamily="2" charset="0"/>
      <p:regular r:id="rId22"/>
      <p:bold r:id="rId23"/>
      <p:italic r:id="rId24"/>
      <p:boldItalic r:id="rId25"/>
    </p:embeddedFont>
    <p:embeddedFont>
      <p:font typeface="Montserrat Ultra-Bold" panose="020B0604020202020204" charset="0"/>
      <p:regular r:id="rId26"/>
    </p:embeddedFont>
    <p:embeddedFont>
      <p:font typeface="Montserrat Bold" panose="00000800000000000000"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695" autoAdjust="0"/>
  </p:normalViewPr>
  <p:slideViewPr>
    <p:cSldViewPr>
      <p:cViewPr varScale="1">
        <p:scale>
          <a:sx n="38" d="100"/>
          <a:sy n="38" d="100"/>
        </p:scale>
        <p:origin x="102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2DD8E-7F0C-405A-810C-F2A3689E5B48}"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A6FAE-9368-49D6-9C73-5AAC54910E29}" type="slidenum">
              <a:rPr lang="en-US" smtClean="0"/>
              <a:t>‹#›</a:t>
            </a:fld>
            <a:endParaRPr lang="en-US"/>
          </a:p>
        </p:txBody>
      </p:sp>
    </p:spTree>
    <p:extLst>
      <p:ext uri="{BB962C8B-B14F-4D97-AF65-F5344CB8AC3E}">
        <p14:creationId xmlns:p14="http://schemas.microsoft.com/office/powerpoint/2010/main" val="110758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hiểu được tầm quan trọng của việc cân bằng tải trong mạng 5G SA — đặc biệt tại gNodeB, nơi phải kết nối tới nhiều AMF — phần tiếp theo em sẽ trình bày cách em xây dựng mô phỏng để giải quyết vấn đề này. </a:t>
            </a:r>
            <a:r>
              <a:rPr lang="en-US" dirty="0" smtClean="0"/>
              <a:t>E</a:t>
            </a:r>
            <a:r>
              <a:rPr lang="vi-VN" dirty="0" smtClean="0"/>
              <a:t>m tập trung vào mô hình hệ thống và thuật toán cân bằng tải được áp dụng.”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3</a:t>
            </a:fld>
            <a:endParaRPr lang="en-US"/>
          </a:p>
        </p:txBody>
      </p:sp>
    </p:spTree>
    <p:extLst>
      <p:ext uri="{BB962C8B-B14F-4D97-AF65-F5344CB8AC3E}">
        <p14:creationId xmlns:p14="http://schemas.microsoft.com/office/powerpoint/2010/main" val="3561278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“Dựa trên kết quả thu được, nhóm em nhận thấy vẫn có thể tối ưu thêm quá trình mô phỏng. Vì vậy ở phần cuối, em xin trình bày một số hướng phát triển tiếp theo — tập trung vào đồng bộ thời gian và mở rộng tích hợp với UPF.”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12</a:t>
            </a:fld>
            <a:endParaRPr lang="en-US"/>
          </a:p>
        </p:txBody>
      </p:sp>
    </p:spTree>
    <p:extLst>
      <p:ext uri="{BB962C8B-B14F-4D97-AF65-F5344CB8AC3E}">
        <p14:creationId xmlns:p14="http://schemas.microsoft.com/office/powerpoint/2010/main" val="293264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“Như vậy, mô phỏng đã giúp chúng em đánh giá rõ hiệu quả của thuật toán cân bằng tải trong mạng 5G SA, đồng thời đề xuất được hướng phát triển trong tương lai. </a:t>
            </a:r>
            <a:r>
              <a:rPr lang="vi-VN" smtClean="0"/>
              <a:t>Em xin chân thành cảm ơn thầy và các anh chị đã lắng nghe.”</a:t>
            </a:r>
            <a:endParaRPr lang="en-US"/>
          </a:p>
        </p:txBody>
      </p:sp>
      <p:sp>
        <p:nvSpPr>
          <p:cNvPr id="4" name="Slide Number Placeholder 3"/>
          <p:cNvSpPr>
            <a:spLocks noGrp="1"/>
          </p:cNvSpPr>
          <p:nvPr>
            <p:ph type="sldNum" sz="quarter" idx="10"/>
          </p:nvPr>
        </p:nvSpPr>
        <p:spPr/>
        <p:txBody>
          <a:bodyPr/>
          <a:lstStyle/>
          <a:p>
            <a:fld id="{FEDA6FAE-9368-49D6-9C73-5AAC54910E29}" type="slidenum">
              <a:rPr lang="en-US" smtClean="0"/>
              <a:t>13</a:t>
            </a:fld>
            <a:endParaRPr lang="en-US"/>
          </a:p>
        </p:txBody>
      </p:sp>
    </p:spTree>
    <p:extLst>
      <p:ext uri="{BB962C8B-B14F-4D97-AF65-F5344CB8AC3E}">
        <p14:creationId xmlns:p14="http://schemas.microsoft.com/office/powerpoint/2010/main" val="95891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triển khai mô phỏng này, em xây dựng hệ thống gồm 3 thành phần chính: UE, gNodeB và AMF. Mỗi thành phần đều có vai trò và giao tiếp riêng, như em sẽ trình bày cụ thể ở phần mô hình hệ thống sau đây.</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4</a:t>
            </a:fld>
            <a:endParaRPr lang="en-US"/>
          </a:p>
        </p:txBody>
      </p:sp>
    </p:spTree>
    <p:extLst>
      <p:ext uri="{BB962C8B-B14F-4D97-AF65-F5344CB8AC3E}">
        <p14:creationId xmlns:p14="http://schemas.microsoft.com/office/powerpoint/2010/main" val="44034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rõ</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phần</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em</a:t>
            </a:r>
            <a:r>
              <a:rPr lang="en-US" dirty="0" smtClean="0"/>
              <a:t> </a:t>
            </a:r>
            <a:r>
              <a:rPr lang="en-US" dirty="0" err="1" smtClean="0"/>
              <a:t>sẽ</a:t>
            </a:r>
            <a:r>
              <a:rPr lang="en-US" dirty="0" smtClean="0"/>
              <a:t> </a:t>
            </a:r>
            <a:r>
              <a:rPr lang="en-US" dirty="0" err="1" smtClean="0"/>
              <a:t>đi</a:t>
            </a:r>
            <a:r>
              <a:rPr lang="en-US" dirty="0" smtClean="0"/>
              <a:t> </a:t>
            </a:r>
            <a:r>
              <a:rPr lang="en-US" dirty="0" err="1" smtClean="0"/>
              <a:t>vào</a:t>
            </a:r>
            <a:r>
              <a:rPr lang="en-US" dirty="0" smtClean="0"/>
              <a:t> chi </a:t>
            </a:r>
            <a:r>
              <a:rPr lang="en-US" dirty="0" err="1" smtClean="0"/>
              <a:t>tiết</a:t>
            </a:r>
            <a:r>
              <a:rPr lang="en-US" dirty="0" smtClean="0"/>
              <a:t> </a:t>
            </a:r>
            <a:r>
              <a:rPr lang="en-US" dirty="0" err="1" smtClean="0"/>
              <a:t>luồng</a:t>
            </a:r>
            <a:r>
              <a:rPr lang="en-US" dirty="0" smtClean="0"/>
              <a:t> </a:t>
            </a:r>
            <a:r>
              <a:rPr lang="en-US" dirty="0" err="1" smtClean="0"/>
              <a:t>bản</a:t>
            </a:r>
            <a:r>
              <a:rPr lang="en-US" dirty="0" smtClean="0"/>
              <a:t> tin </a:t>
            </a:r>
            <a:r>
              <a:rPr lang="en-US" dirty="0" err="1" smtClean="0"/>
              <a:t>giữa</a:t>
            </a:r>
            <a:r>
              <a:rPr lang="en-US" dirty="0" smtClean="0"/>
              <a:t> UE, </a:t>
            </a:r>
            <a:r>
              <a:rPr lang="en-US" dirty="0" err="1" smtClean="0"/>
              <a:t>gNodeB</a:t>
            </a:r>
            <a:r>
              <a:rPr lang="en-US" dirty="0" smtClean="0"/>
              <a:t> </a:t>
            </a:r>
            <a:r>
              <a:rPr lang="en-US" dirty="0" err="1" smtClean="0"/>
              <a:t>và</a:t>
            </a:r>
            <a:r>
              <a:rPr lang="en-US" dirty="0" smtClean="0"/>
              <a:t> AMF, </a:t>
            </a:r>
            <a:r>
              <a:rPr lang="en-US" dirty="0" err="1" smtClean="0"/>
              <a:t>giúp</a:t>
            </a:r>
            <a:r>
              <a:rPr lang="en-US" dirty="0" smtClean="0"/>
              <a:t> </a:t>
            </a:r>
            <a:r>
              <a:rPr lang="en-US" dirty="0" err="1" smtClean="0"/>
              <a:t>mô</a:t>
            </a:r>
            <a:r>
              <a:rPr lang="en-US" dirty="0" smtClean="0"/>
              <a:t> </a:t>
            </a:r>
            <a:r>
              <a:rPr lang="en-US" dirty="0" err="1" smtClean="0"/>
              <a:t>tả</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quy</a:t>
            </a:r>
            <a:r>
              <a:rPr lang="en-US" dirty="0" smtClean="0"/>
              <a:t> </a:t>
            </a:r>
            <a:r>
              <a:rPr lang="en-US" dirty="0" err="1" smtClean="0"/>
              <a:t>trình</a:t>
            </a:r>
            <a:r>
              <a:rPr lang="en-US" dirty="0" smtClean="0"/>
              <a:t> attach, </a:t>
            </a:r>
            <a:r>
              <a:rPr lang="en-US" dirty="0" err="1" smtClean="0"/>
              <a:t>đăng</a:t>
            </a:r>
            <a:r>
              <a:rPr lang="en-US" dirty="0" smtClean="0"/>
              <a:t> </a:t>
            </a:r>
            <a:r>
              <a:rPr lang="en-US" dirty="0" err="1" smtClean="0"/>
              <a:t>ký</a:t>
            </a:r>
            <a:r>
              <a:rPr lang="en-US" dirty="0" smtClean="0"/>
              <a:t> </a:t>
            </a:r>
            <a:r>
              <a:rPr lang="en-US" dirty="0" err="1" smtClean="0"/>
              <a:t>và</a:t>
            </a:r>
            <a:r>
              <a:rPr lang="en-US" dirty="0" smtClean="0"/>
              <a:t> paging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mô</a:t>
            </a:r>
            <a:r>
              <a:rPr lang="en-US" dirty="0" smtClean="0"/>
              <a:t> </a:t>
            </a:r>
            <a:r>
              <a:rPr lang="en-US" dirty="0" err="1" smtClean="0"/>
              <a:t>phỏng</a:t>
            </a:r>
            <a:r>
              <a:rPr lang="en-US" dirty="0" smtClean="0"/>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UE </a:t>
            </a:r>
            <a:r>
              <a:rPr lang="en-US" sz="1200" kern="1200" dirty="0" smtClean="0">
                <a:solidFill>
                  <a:schemeClr val="tx1"/>
                </a:solidFill>
                <a:effectLst/>
                <a:latin typeface="+mn-lt"/>
                <a:ea typeface="+mn-ea"/>
                <a:cs typeface="+mn-cs"/>
              </a:rPr>
              <a:t>ở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RandomValue</a:t>
            </a:r>
            <a:r>
              <a:rPr lang="en-US" sz="1200" b="1" kern="1200" dirty="0" smtClean="0">
                <a:solidFill>
                  <a:schemeClr val="tx1"/>
                </a:solidFill>
                <a:effectLst/>
                <a:latin typeface="+mn-lt"/>
                <a:ea typeface="+mn-ea"/>
                <a:cs typeface="+mn-cs"/>
              </a:rPr>
              <a:t> present – 0x01)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gNodeB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weight factor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RRC_NGAP_UE_CONNECTION_ESTABLISHMENT</a:t>
            </a:r>
            <a:r>
              <a:rPr lang="en-US" sz="1200" kern="1200" dirty="0" smtClean="0">
                <a:solidFill>
                  <a:schemeClr val="tx1"/>
                </a:solidFill>
                <a:effectLst/>
                <a:latin typeface="+mn-lt"/>
                <a:ea typeface="+mn-ea"/>
                <a:cs typeface="+mn-cs"/>
              </a:rPr>
              <a:t>_</a:t>
            </a:r>
            <a:r>
              <a:rPr lang="en-US" sz="1200" b="1" kern="1200" dirty="0" smtClean="0">
                <a:solidFill>
                  <a:schemeClr val="tx1"/>
                </a:solidFill>
                <a:effectLst/>
                <a:latin typeface="+mn-lt"/>
                <a:ea typeface="+mn-ea"/>
                <a:cs typeface="+mn-cs"/>
              </a:rPr>
              <a:t>REQUEST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ban tin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bitmask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Registration Request present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NGAP_RRC_UE_CONNECTION_ESTABLISHMENT_RESPONE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forward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5G-STMSI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UE_REGISTERED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x(</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y(</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UE attach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NGAP_RRC_PAGING_IND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RRC_UE_PAGING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STMSI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a:t>
            </a:r>
            <a:r>
              <a:rPr lang="en-US" sz="1200" b="1" kern="1200" dirty="0" smtClean="0">
                <a:solidFill>
                  <a:schemeClr val="tx1"/>
                </a:solidFill>
                <a:effectLst/>
                <a:latin typeface="+mn-lt"/>
                <a:ea typeface="+mn-ea"/>
                <a:cs typeface="+mn-cs"/>
              </a:rPr>
              <a:t> RRC_NGAP_UE_CONNECTION_ESTABLISHMENT</a:t>
            </a:r>
            <a:r>
              <a:rPr lang="en-US" sz="1200" kern="1200" dirty="0" smtClean="0">
                <a:solidFill>
                  <a:schemeClr val="tx1"/>
                </a:solidFill>
                <a:effectLst/>
                <a:latin typeface="+mn-lt"/>
                <a:ea typeface="+mn-ea"/>
                <a:cs typeface="+mn-cs"/>
              </a:rPr>
              <a:t>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bitmask </a:t>
            </a:r>
            <a:r>
              <a:rPr lang="en-US" sz="1200" b="1" kern="1200" dirty="0" smtClean="0">
                <a:solidFill>
                  <a:schemeClr val="tx1"/>
                </a:solidFill>
                <a:effectLst/>
                <a:latin typeface="+mn-lt"/>
                <a:ea typeface="+mn-ea"/>
                <a:cs typeface="+mn-cs"/>
              </a:rPr>
              <a:t>Service Request (0x02)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UE_CONNECTED.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5</a:t>
            </a:fld>
            <a:endParaRPr lang="en-US"/>
          </a:p>
        </p:txBody>
      </p:sp>
    </p:spTree>
    <p:extLst>
      <p:ext uri="{BB962C8B-B14F-4D97-AF65-F5344CB8AC3E}">
        <p14:creationId xmlns:p14="http://schemas.microsoft.com/office/powerpoint/2010/main" val="44395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hiện thực được mô hình đó trong chương trình, em tách hệ thống thành ba tiến trình độc lập: UE, gNodeB và AMF. Mỗi tiến trình được thiết kế với vai trò cụ thể, đảm bảo mô phỏng sát thực tế mạng 5G.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6</a:t>
            </a:fld>
            <a:endParaRPr lang="en-US"/>
          </a:p>
        </p:txBody>
      </p:sp>
    </p:spTree>
    <p:extLst>
      <p:ext uri="{BB962C8B-B14F-4D97-AF65-F5344CB8AC3E}">
        <p14:creationId xmlns:p14="http://schemas.microsoft.com/office/powerpoint/2010/main" val="110916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yếu tố quan trọng nhất trong bài là </a:t>
            </a:r>
            <a:r>
              <a:rPr lang="vi-VN" b="1" dirty="0" smtClean="0"/>
              <a:t>thuật toán cân bằng tải Smooth Weighted Round Robin (SWRR)</a:t>
            </a:r>
            <a:r>
              <a:rPr lang="vi-VN" dirty="0" smtClean="0"/>
              <a:t>. Thuật toán này giúp gNodeB lựa chọn AMF phù hợp nhất dựa trên trọng số dung lượng của từng AMF.”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7</a:t>
            </a:fld>
            <a:endParaRPr lang="en-US"/>
          </a:p>
        </p:txBody>
      </p:sp>
    </p:spTree>
    <p:extLst>
      <p:ext uri="{BB962C8B-B14F-4D97-AF65-F5344CB8AC3E}">
        <p14:creationId xmlns:p14="http://schemas.microsoft.com/office/powerpoint/2010/main" val="366926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phần này, em sẽ mô tả chi tiết cơ chế hoạt động của SWRR — bao gồm các bước cập nhật trọng số, chọn AMF tối ưu và xử lý khi một AMF đã đầy tải. Đây chính là lõi của cơ chế cân bằng tải trong mô phỏng của chúng em.”</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8</a:t>
            </a:fld>
            <a:endParaRPr lang="en-US"/>
          </a:p>
        </p:txBody>
      </p:sp>
    </p:spTree>
    <p:extLst>
      <p:ext uri="{BB962C8B-B14F-4D97-AF65-F5344CB8AC3E}">
        <p14:creationId xmlns:p14="http://schemas.microsoft.com/office/powerpoint/2010/main" val="373481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hoàn</a:t>
            </a:r>
            <a:r>
              <a:rPr lang="en-US" dirty="0" smtClean="0"/>
              <a:t> </a:t>
            </a:r>
            <a:r>
              <a:rPr lang="en-US" dirty="0" err="1" smtClean="0"/>
              <a:t>thiện</a:t>
            </a:r>
            <a:r>
              <a:rPr lang="en-US" dirty="0" smtClean="0"/>
              <a:t> </a:t>
            </a:r>
            <a:r>
              <a:rPr lang="en-US" dirty="0" err="1" smtClean="0"/>
              <a:t>phần</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và</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em</a:t>
            </a:r>
            <a:r>
              <a:rPr lang="en-US" dirty="0" smtClean="0"/>
              <a:t> </a:t>
            </a:r>
            <a:r>
              <a:rPr lang="en-US" dirty="0" err="1" smtClean="0"/>
              <a:t>đã</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chạy</a:t>
            </a:r>
            <a:r>
              <a:rPr lang="en-US" dirty="0" smtClean="0"/>
              <a:t> </a:t>
            </a:r>
            <a:r>
              <a:rPr lang="en-US" dirty="0" err="1" smtClean="0"/>
              <a:t>mô</a:t>
            </a:r>
            <a:r>
              <a:rPr lang="en-US" dirty="0" smtClean="0"/>
              <a:t> </a:t>
            </a:r>
            <a:r>
              <a:rPr lang="en-US" dirty="0" err="1" smtClean="0"/>
              <a:t>phỏng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với</a:t>
            </a:r>
            <a:r>
              <a:rPr lang="en-US" dirty="0" smtClean="0"/>
              <a:t> </a:t>
            </a:r>
            <a:r>
              <a:rPr lang="en-US" dirty="0" err="1" smtClean="0"/>
              <a:t>ba</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Em</a:t>
            </a:r>
            <a:r>
              <a:rPr lang="en-US" dirty="0" smtClean="0"/>
              <a:t> </a:t>
            </a:r>
            <a:r>
              <a:rPr lang="en-US" dirty="0" err="1" smtClean="0"/>
              <a:t>sẽ</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từng</a:t>
            </a:r>
            <a:r>
              <a:rPr lang="en-US" dirty="0" smtClean="0"/>
              <a:t> process — </a:t>
            </a:r>
            <a:r>
              <a:rPr lang="en-US" dirty="0" err="1" smtClean="0"/>
              <a:t>bắt</a:t>
            </a:r>
            <a:r>
              <a:rPr lang="en-US" dirty="0" smtClean="0"/>
              <a:t> </a:t>
            </a:r>
            <a:r>
              <a:rPr lang="en-US" dirty="0" err="1" smtClean="0"/>
              <a:t>đầu</a:t>
            </a:r>
            <a:r>
              <a:rPr lang="en-US" dirty="0" smtClean="0"/>
              <a:t> </a:t>
            </a:r>
            <a:r>
              <a:rPr lang="en-US" dirty="0" err="1" smtClean="0"/>
              <a:t>với</a:t>
            </a:r>
            <a:r>
              <a:rPr lang="en-US" dirty="0" smtClean="0"/>
              <a:t> UE process.”</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9</a:t>
            </a:fld>
            <a:endParaRPr lang="en-US"/>
          </a:p>
        </p:txBody>
      </p:sp>
    </p:spTree>
    <p:extLst>
      <p:ext uri="{BB962C8B-B14F-4D97-AF65-F5344CB8AC3E}">
        <p14:creationId xmlns:p14="http://schemas.microsoft.com/office/powerpoint/2010/main" val="296617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tiến trình gNodeB — đây là nơi thực hiện thuật toán SWRR, tiếp nhận kết nối từ 5 AMF và điều phối toàn bộ yêu cầu từ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10</a:t>
            </a:fld>
            <a:endParaRPr lang="en-US"/>
          </a:p>
        </p:txBody>
      </p:sp>
    </p:spTree>
    <p:extLst>
      <p:ext uri="{BB962C8B-B14F-4D97-AF65-F5344CB8AC3E}">
        <p14:creationId xmlns:p14="http://schemas.microsoft.com/office/powerpoint/2010/main" val="328102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gNodeB</a:t>
            </a:r>
            <a:r>
              <a:rPr lang="en-US" dirty="0" smtClean="0"/>
              <a:t> </a:t>
            </a:r>
            <a:r>
              <a:rPr lang="en-US" dirty="0" err="1" smtClean="0"/>
              <a:t>xử</a:t>
            </a:r>
            <a:r>
              <a:rPr lang="en-US" dirty="0" smtClean="0"/>
              <a:t> </a:t>
            </a:r>
            <a:r>
              <a:rPr lang="en-US" dirty="0" err="1" smtClean="0"/>
              <a:t>lý</a:t>
            </a:r>
            <a:r>
              <a:rPr lang="en-US" dirty="0" smtClean="0"/>
              <a:t> </a:t>
            </a:r>
            <a:r>
              <a:rPr lang="en-US" dirty="0" err="1" smtClean="0"/>
              <a:t>và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tải</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AMF process. </a:t>
            </a:r>
            <a:r>
              <a:rPr lang="en-US" dirty="0" err="1" smtClean="0"/>
              <a:t>Mỗi</a:t>
            </a:r>
            <a:r>
              <a:rPr lang="en-US" dirty="0" smtClean="0"/>
              <a:t> AMF </a:t>
            </a:r>
            <a:r>
              <a:rPr lang="en-US" dirty="0" err="1" smtClean="0"/>
              <a:t>sẽ</a:t>
            </a:r>
            <a:r>
              <a:rPr lang="en-US" dirty="0" smtClean="0"/>
              <a:t> </a:t>
            </a:r>
            <a:r>
              <a:rPr lang="en-US" dirty="0" err="1" smtClean="0"/>
              <a:t>tiếp</a:t>
            </a:r>
            <a:r>
              <a:rPr lang="en-US" dirty="0" smtClean="0"/>
              <a:t> </a:t>
            </a:r>
            <a:r>
              <a:rPr lang="en-US" dirty="0" err="1" smtClean="0"/>
              <a:t>nhận</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đăng</a:t>
            </a:r>
            <a:r>
              <a:rPr lang="en-US" dirty="0" smtClean="0"/>
              <a:t> </a:t>
            </a:r>
            <a:r>
              <a:rPr lang="en-US" dirty="0" err="1" smtClean="0"/>
              <a:t>ký</a:t>
            </a:r>
            <a:r>
              <a:rPr lang="en-US" dirty="0" smtClean="0"/>
              <a:t>, </a:t>
            </a:r>
            <a:r>
              <a:rPr lang="en-US" dirty="0" err="1" smtClean="0"/>
              <a:t>cấp</a:t>
            </a:r>
            <a:r>
              <a:rPr lang="en-US" dirty="0" smtClean="0"/>
              <a:t> </a:t>
            </a:r>
            <a:r>
              <a:rPr lang="en-US" dirty="0" err="1" smtClean="0"/>
              <a:t>phát</a:t>
            </a:r>
            <a:r>
              <a:rPr lang="en-US" dirty="0" smtClean="0"/>
              <a:t> S-TMSI </a:t>
            </a:r>
            <a:r>
              <a:rPr lang="en-US" dirty="0" err="1" smtClean="0"/>
              <a:t>và</a:t>
            </a:r>
            <a:r>
              <a:rPr lang="en-US" dirty="0" smtClean="0"/>
              <a:t> </a:t>
            </a:r>
            <a:r>
              <a:rPr lang="en-US" dirty="0" err="1" smtClean="0"/>
              <a:t>thực</a:t>
            </a:r>
            <a:r>
              <a:rPr lang="en-US" dirty="0" smtClean="0"/>
              <a:t> </a:t>
            </a:r>
            <a:r>
              <a:rPr lang="en-US" dirty="0" err="1" smtClean="0"/>
              <a:t>hiện</a:t>
            </a:r>
            <a:r>
              <a:rPr lang="en-US" dirty="0" smtClean="0"/>
              <a:t> paging </a:t>
            </a:r>
            <a:r>
              <a:rPr lang="en-US" dirty="0" err="1" smtClean="0"/>
              <a:t>ngẫu</a:t>
            </a:r>
            <a:r>
              <a:rPr lang="en-US" dirty="0" smtClean="0"/>
              <a:t> </a:t>
            </a:r>
            <a:r>
              <a:rPr lang="en-US" dirty="0" err="1" smtClean="0"/>
              <a:t>nhiên</a:t>
            </a:r>
            <a:r>
              <a:rPr lang="en-US" dirty="0" smtClean="0"/>
              <a:t> </a:t>
            </a:r>
            <a:r>
              <a:rPr lang="en-US" dirty="0" err="1" smtClean="0"/>
              <a:t>cho</a:t>
            </a:r>
            <a:r>
              <a:rPr lang="en-US" dirty="0" smtClean="0"/>
              <a:t> </a:t>
            </a:r>
            <a:r>
              <a:rPr lang="en-US" dirty="0" err="1" smtClean="0"/>
              <a:t>các</a:t>
            </a:r>
            <a:r>
              <a:rPr lang="en-US" dirty="0" smtClean="0"/>
              <a:t>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11</a:t>
            </a:fld>
            <a:endParaRPr lang="en-US"/>
          </a:p>
        </p:txBody>
      </p:sp>
    </p:spTree>
    <p:extLst>
      <p:ext uri="{BB962C8B-B14F-4D97-AF65-F5344CB8AC3E}">
        <p14:creationId xmlns:p14="http://schemas.microsoft.com/office/powerpoint/2010/main" val="202105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54864"/>
            <a:ext cx="18288000" cy="10232136"/>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970949" y="2478246"/>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998528" y="3302314"/>
            <a:ext cx="11506200" cy="1641475"/>
          </a:xfrm>
          <a:prstGeom prst="rect">
            <a:avLst/>
          </a:prstGeom>
        </p:spPr>
        <p:txBody>
          <a:bodyPr wrap="square" lIns="0" tIns="0" rIns="0" bIns="0" rtlCol="0" anchor="t">
            <a:spAutoFit/>
          </a:bodyPr>
          <a:lstStyle/>
          <a:p>
            <a:pPr algn="ctr">
              <a:lnSpc>
                <a:spcPts val="6375"/>
              </a:lnSpc>
            </a:pPr>
            <a:r>
              <a:rPr lang="en-US" sz="4554" b="1" dirty="0" err="1" smtClean="0">
                <a:solidFill>
                  <a:srgbClr val="FFFFFF"/>
                </a:solidFill>
                <a:latin typeface="Montserrat Ultra-Bold"/>
                <a:ea typeface="Montserrat Ultra-Bold"/>
                <a:cs typeface="Montserrat Ultra-Bold"/>
                <a:sym typeface="Montserrat Ultra-Bold"/>
              </a:rPr>
              <a:t>Mô</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phỏng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quá</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trình</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cân</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bằng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tải</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trong</a:t>
            </a:r>
            <a:r>
              <a:rPr lang="en-US" sz="4554" b="1" dirty="0" smtClean="0">
                <a:solidFill>
                  <a:srgbClr val="FFFFFF"/>
                </a:solidFill>
                <a:latin typeface="Montserrat Ultra-Bold"/>
                <a:ea typeface="Montserrat Ultra-Bold"/>
                <a:cs typeface="Montserrat Ultra-Bold"/>
                <a:sym typeface="Montserrat Ultra-Bold"/>
              </a:rPr>
              <a:t> 5G SA</a:t>
            </a:r>
            <a:endParaRPr lang="en-US" sz="4554" b="1" dirty="0">
              <a:solidFill>
                <a:srgbClr val="FFFFFF"/>
              </a:solidFill>
              <a:latin typeface="Montserrat Ultra-Bold"/>
              <a:ea typeface="Montserrat Ultra-Bold"/>
              <a:cs typeface="Montserrat Ultra-Bold"/>
              <a:sym typeface="Montserrat Ultra-Bold"/>
            </a:endParaRPr>
          </a:p>
        </p:txBody>
      </p:sp>
      <p:sp>
        <p:nvSpPr>
          <p:cNvPr id="9" name="TextBox 9"/>
          <p:cNvSpPr txBox="1"/>
          <p:nvPr/>
        </p:nvSpPr>
        <p:spPr>
          <a:xfrm>
            <a:off x="3078034" y="2139566"/>
            <a:ext cx="3220789" cy="471805"/>
          </a:xfrm>
          <a:prstGeom prst="rect">
            <a:avLst/>
          </a:prstGeom>
        </p:spPr>
        <p:txBody>
          <a:bodyPr lIns="0" tIns="0" rIns="0" bIns="0" rtlCol="0" anchor="t">
            <a:spAutoFit/>
          </a:bodyPr>
          <a:lstStyle/>
          <a:p>
            <a:pPr>
              <a:lnSpc>
                <a:spcPts val="3920"/>
              </a:lnSpc>
              <a:spcBef>
                <a:spcPct val="0"/>
              </a:spcBef>
            </a:pPr>
            <a:endParaRPr lang="en-US" sz="2800" dirty="0">
              <a:solidFill>
                <a:srgbClr val="000000"/>
              </a:solidFill>
              <a:latin typeface="Montserrat"/>
              <a:ea typeface="Montserrat"/>
              <a:cs typeface="Montserrat"/>
              <a:sym typeface="Montserrat"/>
            </a:endParaRPr>
          </a:p>
        </p:txBody>
      </p:sp>
      <p:sp>
        <p:nvSpPr>
          <p:cNvPr id="16" name="TextBox 15"/>
          <p:cNvSpPr txBox="1"/>
          <p:nvPr/>
        </p:nvSpPr>
        <p:spPr>
          <a:xfrm>
            <a:off x="7717531" y="8587707"/>
            <a:ext cx="2068195" cy="523220"/>
          </a:xfrm>
          <a:prstGeom prst="rect">
            <a:avLst/>
          </a:prstGeom>
          <a:noFill/>
        </p:spPr>
        <p:txBody>
          <a:bodyPr wrap="none" rtlCol="0">
            <a:spAutoFit/>
          </a:bodyPr>
          <a:lstStyle/>
          <a:p>
            <a:r>
              <a:rPr lang="en-US" sz="2800" dirty="0" err="1" smtClean="0"/>
              <a:t>Hà</a:t>
            </a:r>
            <a:r>
              <a:rPr lang="en-US" sz="2800" dirty="0" smtClean="0"/>
              <a:t> </a:t>
            </a:r>
            <a:r>
              <a:rPr lang="en-US" sz="2800" dirty="0" err="1" smtClean="0"/>
              <a:t>Nội</a:t>
            </a:r>
            <a:r>
              <a:rPr lang="en-US" sz="2800" dirty="0" smtClean="0"/>
              <a:t>,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46463" y="9092410"/>
            <a:ext cx="67967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10</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130300" y="8599967"/>
            <a:ext cx="10937616" cy="1292662"/>
          </a:xfrm>
          <a:prstGeom prst="rect">
            <a:avLst/>
          </a:prstGeom>
          <a:noFill/>
        </p:spPr>
        <p:txBody>
          <a:bodyPr wrap="square" rtlCol="0">
            <a:spAutoFit/>
          </a:bodyPr>
          <a:lstStyle/>
          <a:p>
            <a:r>
              <a:rPr lang="en-US" sz="2000" b="1" dirty="0" err="1" smtClean="0">
                <a:latin typeface="Montserrat" panose="00000500000000000000" pitchFamily="2" charset="0"/>
              </a:rPr>
              <a:t>gnb_process</a:t>
            </a:r>
            <a:r>
              <a:rPr lang="en-US" sz="2000" b="1" dirty="0">
                <a:latin typeface="Montserrat" panose="00000500000000000000" pitchFamily="2" charset="0"/>
              </a:rPr>
              <a:t>: </a:t>
            </a:r>
            <a:r>
              <a:rPr lang="en-US" sz="2000" dirty="0" err="1">
                <a:latin typeface="Montserrat" panose="00000500000000000000" pitchFamily="2" charset="0"/>
              </a:rPr>
              <a:t>Chấp</a:t>
            </a:r>
            <a:r>
              <a:rPr lang="en-US" sz="2000" dirty="0">
                <a:latin typeface="Montserrat" panose="00000500000000000000" pitchFamily="2" charset="0"/>
              </a:rPr>
              <a:t> </a:t>
            </a:r>
            <a:r>
              <a:rPr lang="en-US" sz="2000" dirty="0" err="1" smtClean="0">
                <a:latin typeface="Montserrat" panose="00000500000000000000" pitchFamily="2" charset="0"/>
              </a:rPr>
              <a:t>nhận</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a:t>
            </a:r>
            <a:r>
              <a:rPr lang="en-US" sz="2000" dirty="0">
                <a:latin typeface="Montserrat" panose="00000500000000000000" pitchFamily="2" charset="0"/>
              </a:rPr>
              <a:t>5 </a:t>
            </a:r>
            <a:r>
              <a:rPr lang="en-US" sz="2000" dirty="0" smtClean="0">
                <a:latin typeface="Montserrat" panose="00000500000000000000" pitchFamily="2" charset="0"/>
              </a:rPr>
              <a:t>AMF, </a:t>
            </a:r>
            <a:r>
              <a:rPr lang="en-US" sz="2000" dirty="0" err="1">
                <a:latin typeface="Montserrat" panose="00000500000000000000" pitchFamily="2" charset="0"/>
              </a:rPr>
              <a:t>áp</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smtClean="0">
                <a:latin typeface="Montserrat" panose="00000500000000000000" pitchFamily="2" charset="0"/>
              </a:rPr>
              <a:t>SWRR </a:t>
            </a:r>
            <a:r>
              <a:rPr lang="en-US" sz="2000" dirty="0" err="1" smtClean="0">
                <a:latin typeface="Montserrat" panose="00000500000000000000" pitchFamily="2" charset="0"/>
              </a:rPr>
              <a:t>chọn</a:t>
            </a:r>
            <a:r>
              <a:rPr lang="en-US" sz="2000" dirty="0" smtClean="0">
                <a:latin typeface="Montserrat" panose="00000500000000000000" pitchFamily="2" charset="0"/>
              </a:rPr>
              <a:t> AMF </a:t>
            </a:r>
            <a:r>
              <a:rPr lang="en-US" sz="2000" dirty="0" err="1" smtClean="0">
                <a:latin typeface="Montserrat" panose="00000500000000000000" pitchFamily="2" charset="0"/>
              </a:rPr>
              <a:t>để</a:t>
            </a:r>
            <a:r>
              <a:rPr lang="en-US" sz="2000" dirty="0" smtClean="0">
                <a:latin typeface="Montserrat" panose="00000500000000000000" pitchFamily="2" charset="0"/>
              </a:rPr>
              <a:t> forward uplink </a:t>
            </a:r>
            <a:r>
              <a:rPr lang="en-US" sz="2000" dirty="0" err="1" smtClean="0">
                <a:latin typeface="Montserrat" panose="00000500000000000000" pitchFamily="2" charset="0"/>
              </a:rPr>
              <a:t>req</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UE , </a:t>
            </a:r>
            <a:r>
              <a:rPr lang="en-US" sz="2000" dirty="0" err="1">
                <a:latin typeface="Montserrat" panose="00000500000000000000" pitchFamily="2" charset="0"/>
              </a:rPr>
              <a:t>chuyển</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tin RRC/NGAP, </a:t>
            </a:r>
            <a:r>
              <a:rPr lang="en-US" sz="2000" dirty="0" err="1">
                <a:latin typeface="Montserrat" panose="00000500000000000000" pitchFamily="2" charset="0"/>
              </a:rPr>
              <a:t>theo</a:t>
            </a:r>
            <a:r>
              <a:rPr lang="en-US" sz="2000" dirty="0">
                <a:latin typeface="Montserrat" panose="00000500000000000000" pitchFamily="2" charset="0"/>
              </a:rPr>
              <a:t> </a:t>
            </a:r>
            <a:r>
              <a:rPr lang="en-US" sz="2000" dirty="0" err="1" smtClean="0">
                <a:latin typeface="Montserrat" panose="00000500000000000000" pitchFamily="2" charset="0"/>
              </a:rPr>
              <a:t>dõi</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UE </a:t>
            </a:r>
            <a:r>
              <a:rPr lang="en-US" sz="2000" dirty="0">
                <a:latin typeface="Montserrat" panose="00000500000000000000" pitchFamily="2" charset="0"/>
              </a:rPr>
              <a:t>connected/registered </a:t>
            </a:r>
            <a:r>
              <a:rPr lang="en-US" sz="2000" dirty="0" smtClean="0">
                <a:latin typeface="Montserrat" panose="00000500000000000000" pitchFamily="2" charset="0"/>
              </a:rPr>
              <a:t>.</a:t>
            </a:r>
            <a:endParaRPr lang="en-US" sz="2000" dirty="0">
              <a:latin typeface="Montserrat" panose="00000500000000000000" pitchFamily="2" charset="0"/>
            </a:endParaRPr>
          </a:p>
          <a:p>
            <a:endParaRPr lang="en-US" dirty="0"/>
          </a:p>
        </p:txBody>
      </p:sp>
      <p:pic>
        <p:nvPicPr>
          <p:cNvPr id="4" name="Picture 3"/>
          <p:cNvPicPr>
            <a:picLocks noChangeAspect="1"/>
          </p:cNvPicPr>
          <p:nvPr/>
        </p:nvPicPr>
        <p:blipFill>
          <a:blip r:embed="rId4"/>
          <a:stretch>
            <a:fillRect/>
          </a:stretch>
        </p:blipFill>
        <p:spPr>
          <a:xfrm>
            <a:off x="472686" y="2161266"/>
            <a:ext cx="8595114" cy="6021470"/>
          </a:xfrm>
          <a:prstGeom prst="rect">
            <a:avLst/>
          </a:prstGeom>
        </p:spPr>
      </p:pic>
      <p:pic>
        <p:nvPicPr>
          <p:cNvPr id="14" name="Picture 13"/>
          <p:cNvPicPr>
            <a:picLocks noChangeAspect="1"/>
          </p:cNvPicPr>
          <p:nvPr/>
        </p:nvPicPr>
        <p:blipFill>
          <a:blip r:embed="rId5"/>
          <a:stretch>
            <a:fillRect/>
          </a:stretch>
        </p:blipFill>
        <p:spPr>
          <a:xfrm>
            <a:off x="9641245" y="1916110"/>
            <a:ext cx="8273138" cy="3167871"/>
          </a:xfrm>
          <a:prstGeom prst="rect">
            <a:avLst/>
          </a:prstGeom>
        </p:spPr>
      </p:pic>
      <p:pic>
        <p:nvPicPr>
          <p:cNvPr id="15" name="Picture 14"/>
          <p:cNvPicPr>
            <a:picLocks noChangeAspect="1"/>
          </p:cNvPicPr>
          <p:nvPr/>
        </p:nvPicPr>
        <p:blipFill>
          <a:blip r:embed="rId6"/>
          <a:stretch>
            <a:fillRect/>
          </a:stretch>
        </p:blipFill>
        <p:spPr>
          <a:xfrm>
            <a:off x="9641245" y="5557134"/>
            <a:ext cx="8273138" cy="2834217"/>
          </a:xfrm>
          <a:prstGeom prst="rect">
            <a:avLst/>
          </a:prstGeom>
        </p:spPr>
      </p:pic>
    </p:spTree>
    <p:extLst>
      <p:ext uri="{BB962C8B-B14F-4D97-AF65-F5344CB8AC3E}">
        <p14:creationId xmlns:p14="http://schemas.microsoft.com/office/powerpoint/2010/main" val="88337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75317" y="9092410"/>
            <a:ext cx="621965"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11</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974984" y="8709422"/>
            <a:ext cx="10375900" cy="1600438"/>
          </a:xfrm>
          <a:prstGeom prst="rect">
            <a:avLst/>
          </a:prstGeom>
          <a:noFill/>
        </p:spPr>
        <p:txBody>
          <a:bodyPr wrap="square" rtlCol="0">
            <a:spAutoFit/>
          </a:bodyPr>
          <a:lstStyle/>
          <a:p>
            <a:r>
              <a:rPr lang="en-US" sz="2000" b="1" dirty="0" err="1">
                <a:latin typeface="Montserrat" panose="00000500000000000000" pitchFamily="2" charset="0"/>
              </a:rPr>
              <a:t>amf_process</a:t>
            </a:r>
            <a:r>
              <a:rPr lang="en-US" sz="2000" b="1" dirty="0">
                <a:latin typeface="Montserrat" panose="00000500000000000000" pitchFamily="2" charset="0"/>
              </a:rPr>
              <a:t>: </a:t>
            </a:r>
            <a:r>
              <a:rPr lang="en-US" sz="2000" dirty="0">
                <a:latin typeface="Montserrat" panose="00000500000000000000" pitchFamily="2" charset="0"/>
              </a:rPr>
              <a:t>Connect </a:t>
            </a:r>
            <a:r>
              <a:rPr lang="en-US" sz="2000" dirty="0" err="1">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xử</a:t>
            </a:r>
            <a:r>
              <a:rPr lang="en-US" sz="2000" dirty="0" smtClean="0">
                <a:latin typeface="Montserrat" panose="00000500000000000000" pitchFamily="2" charset="0"/>
              </a:rPr>
              <a:t> </a:t>
            </a:r>
            <a:r>
              <a:rPr lang="en-US" sz="2000" dirty="0" err="1" smtClean="0">
                <a:latin typeface="Montserrat" panose="00000500000000000000" pitchFamily="2" charset="0"/>
              </a:rPr>
              <a:t>lý</a:t>
            </a:r>
            <a:r>
              <a:rPr lang="en-US" sz="2000" dirty="0" smtClean="0">
                <a:latin typeface="Montserrat" panose="00000500000000000000" pitchFamily="2" charset="0"/>
              </a:rPr>
              <a:t>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en-US" sz="2000" dirty="0" smtClean="0">
                <a:latin typeface="Montserrat" panose="00000500000000000000" pitchFamily="2" charset="0"/>
              </a:rPr>
              <a:t> registration/service request, </a:t>
            </a:r>
            <a:r>
              <a:rPr lang="en-US" sz="2000" dirty="0" err="1">
                <a:latin typeface="Montserrat" panose="00000500000000000000" pitchFamily="2" charset="0"/>
              </a:rPr>
              <a:t>cấp</a:t>
            </a:r>
            <a:r>
              <a:rPr lang="en-US" sz="2000" dirty="0">
                <a:latin typeface="Montserrat" panose="00000500000000000000" pitchFamily="2" charset="0"/>
              </a:rPr>
              <a:t> </a:t>
            </a:r>
            <a:r>
              <a:rPr lang="en-US" sz="2000" dirty="0" smtClean="0">
                <a:latin typeface="Montserrat" panose="00000500000000000000" pitchFamily="2" charset="0"/>
              </a:rPr>
              <a:t>S-TMSI </a:t>
            </a:r>
            <a:r>
              <a:rPr lang="en-US" sz="2000" dirty="0" err="1" smtClean="0">
                <a:latin typeface="Montserrat" panose="00000500000000000000" pitchFamily="2" charset="0"/>
              </a:rPr>
              <a:t>cho</a:t>
            </a:r>
            <a:r>
              <a:rPr lang="en-US" sz="2000" dirty="0" smtClean="0">
                <a:latin typeface="Montserrat" panose="00000500000000000000" pitchFamily="2" charset="0"/>
              </a:rPr>
              <a:t> UE, </a:t>
            </a:r>
            <a:r>
              <a:rPr lang="en-US" sz="2000" dirty="0" err="1">
                <a:latin typeface="Montserrat" panose="00000500000000000000" pitchFamily="2" charset="0"/>
              </a:rPr>
              <a:t>gửi</a:t>
            </a:r>
            <a:r>
              <a:rPr lang="en-US" sz="2000" dirty="0">
                <a:latin typeface="Montserrat" panose="00000500000000000000" pitchFamily="2" charset="0"/>
              </a:rPr>
              <a:t> Paging </a:t>
            </a:r>
            <a:r>
              <a:rPr lang="en-US" sz="2000" dirty="0" err="1">
                <a:latin typeface="Montserrat" panose="00000500000000000000" pitchFamily="2" charset="0"/>
              </a:rPr>
              <a:t>sau</a:t>
            </a:r>
            <a:r>
              <a:rPr lang="en-US" sz="2000" dirty="0">
                <a:latin typeface="Montserrat" panose="00000500000000000000" pitchFamily="2" charset="0"/>
              </a:rPr>
              <a:t> y (</a:t>
            </a:r>
            <a:r>
              <a:rPr lang="en-US" sz="2000" dirty="0" err="1" smtClean="0">
                <a:latin typeface="Montserrat" panose="00000500000000000000" pitchFamily="2" charset="0"/>
              </a:rPr>
              <a:t>ms</a:t>
            </a:r>
            <a:r>
              <a:rPr lang="en-US" sz="2000" dirty="0">
                <a:latin typeface="Montserrat" panose="00000500000000000000" pitchFamily="2" charset="0"/>
              </a:rPr>
              <a:t>)</a:t>
            </a:r>
            <a:r>
              <a:rPr lang="en-US" sz="2000" dirty="0" smtClean="0">
                <a:latin typeface="Montserrat" panose="00000500000000000000" pitchFamily="2" charset="0"/>
              </a:rPr>
              <a:t> </a:t>
            </a:r>
            <a:r>
              <a:rPr lang="en-US" sz="2000" dirty="0">
                <a:latin typeface="Montserrat" panose="00000500000000000000" pitchFamily="2" charset="0"/>
              </a:rPr>
              <a:t>random </a:t>
            </a:r>
            <a:r>
              <a:rPr lang="en-US" sz="2000" dirty="0" smtClean="0">
                <a:latin typeface="Montserrat" panose="00000500000000000000" pitchFamily="2" charset="0"/>
              </a:rPr>
              <a:t>range 500-3000ms,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tỷ</a:t>
            </a:r>
            <a:r>
              <a:rPr lang="en-US" sz="2000" dirty="0" smtClean="0">
                <a:latin typeface="Montserrat" panose="00000500000000000000" pitchFamily="2" charset="0"/>
              </a:rPr>
              <a:t> </a:t>
            </a:r>
            <a:r>
              <a:rPr lang="en-US" sz="2000" dirty="0" err="1" smtClean="0">
                <a:latin typeface="Montserrat" panose="00000500000000000000" pitchFamily="2" charset="0"/>
              </a:rPr>
              <a:t>lệ</a:t>
            </a:r>
            <a:r>
              <a:rPr lang="en-US" sz="2000" dirty="0" smtClean="0">
                <a:latin typeface="Montserrat" panose="00000500000000000000" pitchFamily="2" charset="0"/>
              </a:rPr>
              <a:t> </a:t>
            </a:r>
            <a:r>
              <a:rPr lang="en-US" sz="2000" dirty="0" err="1" smtClean="0">
                <a:latin typeface="Montserrat" panose="00000500000000000000" pitchFamily="2" charset="0"/>
              </a:rPr>
              <a:t>phần</a:t>
            </a:r>
            <a:r>
              <a:rPr lang="en-US" sz="2000" dirty="0" smtClean="0">
                <a:latin typeface="Montserrat" panose="00000500000000000000" pitchFamily="2" charset="0"/>
              </a:rPr>
              <a:t> </a:t>
            </a:r>
            <a:r>
              <a:rPr lang="en-US" sz="2000" dirty="0" err="1" smtClean="0">
                <a:latin typeface="Montserrat" panose="00000500000000000000" pitchFamily="2" charset="0"/>
              </a:rPr>
              <a:t>trăm</a:t>
            </a:r>
            <a:r>
              <a:rPr lang="en-US" sz="2000" dirty="0" smtClean="0">
                <a:latin typeface="Montserrat" panose="00000500000000000000" pitchFamily="2" charset="0"/>
              </a:rPr>
              <a:t> UE connected </a:t>
            </a:r>
            <a:r>
              <a:rPr lang="en-US" sz="2000" dirty="0" err="1" smtClean="0">
                <a:latin typeface="Montserrat" panose="00000500000000000000" pitchFamily="2" charset="0"/>
              </a:rPr>
              <a:t>vào</a:t>
            </a:r>
            <a:r>
              <a:rPr lang="en-US" sz="2000" dirty="0" smtClean="0">
                <a:latin typeface="Montserrat" panose="00000500000000000000" pitchFamily="2" charset="0"/>
              </a:rPr>
              <a:t> </a:t>
            </a:r>
            <a:r>
              <a:rPr lang="en-US" sz="2000" dirty="0" err="1" smtClean="0">
                <a:latin typeface="Montserrat" panose="00000500000000000000" pitchFamily="2" charset="0"/>
              </a:rPr>
              <a:t>mỗi</a:t>
            </a:r>
            <a:r>
              <a:rPr lang="en-US" sz="2000" dirty="0" smtClean="0">
                <a:latin typeface="Montserrat" panose="00000500000000000000" pitchFamily="2" charset="0"/>
              </a:rPr>
              <a:t> AMF.</a:t>
            </a:r>
            <a:endParaRPr lang="en-US" sz="2000" dirty="0">
              <a:latin typeface="Montserrat" panose="00000500000000000000" pitchFamily="2" charset="0"/>
            </a:endParaRPr>
          </a:p>
          <a:p>
            <a:endParaRPr lang="en-US" sz="2000" dirty="0">
              <a:latin typeface="Montserrat" panose="00000500000000000000" pitchFamily="2" charset="0"/>
            </a:endParaRPr>
          </a:p>
          <a:p>
            <a:endParaRPr lang="en-US" dirty="0"/>
          </a:p>
        </p:txBody>
      </p:sp>
      <p:pic>
        <p:nvPicPr>
          <p:cNvPr id="6" name="Picture 5"/>
          <p:cNvPicPr>
            <a:picLocks noChangeAspect="1"/>
          </p:cNvPicPr>
          <p:nvPr/>
        </p:nvPicPr>
        <p:blipFill>
          <a:blip r:embed="rId4"/>
          <a:stretch>
            <a:fillRect/>
          </a:stretch>
        </p:blipFill>
        <p:spPr>
          <a:xfrm>
            <a:off x="322978" y="2144862"/>
            <a:ext cx="8610104" cy="6231839"/>
          </a:xfrm>
          <a:prstGeom prst="rect">
            <a:avLst/>
          </a:prstGeom>
        </p:spPr>
      </p:pic>
      <p:pic>
        <p:nvPicPr>
          <p:cNvPr id="12" name="Picture 11"/>
          <p:cNvPicPr>
            <a:picLocks noChangeAspect="1"/>
          </p:cNvPicPr>
          <p:nvPr/>
        </p:nvPicPr>
        <p:blipFill>
          <a:blip r:embed="rId5"/>
          <a:stretch>
            <a:fillRect/>
          </a:stretch>
        </p:blipFill>
        <p:spPr>
          <a:xfrm>
            <a:off x="9369369" y="2132162"/>
            <a:ext cx="8650940" cy="2600688"/>
          </a:xfrm>
          <a:prstGeom prst="rect">
            <a:avLst/>
          </a:prstGeom>
        </p:spPr>
      </p:pic>
      <p:pic>
        <p:nvPicPr>
          <p:cNvPr id="18" name="Picture 17"/>
          <p:cNvPicPr>
            <a:picLocks noChangeAspect="1"/>
          </p:cNvPicPr>
          <p:nvPr/>
        </p:nvPicPr>
        <p:blipFill>
          <a:blip r:embed="rId6"/>
          <a:stretch>
            <a:fillRect/>
          </a:stretch>
        </p:blipFill>
        <p:spPr>
          <a:xfrm>
            <a:off x="9369369" y="5090172"/>
            <a:ext cx="8650940" cy="3217408"/>
          </a:xfrm>
          <a:prstGeom prst="rect">
            <a:avLst/>
          </a:prstGeom>
        </p:spPr>
      </p:pic>
    </p:spTree>
    <p:extLst>
      <p:ext uri="{BB962C8B-B14F-4D97-AF65-F5344CB8AC3E}">
        <p14:creationId xmlns:p14="http://schemas.microsoft.com/office/powerpoint/2010/main" val="1751433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52073" y="9092410"/>
            <a:ext cx="66845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12</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Đề</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xuất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tối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ưu</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và</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phát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triển</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71979"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4</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590126"/>
            <a:ext cx="8001000" cy="6093976"/>
          </a:xfrm>
          <a:prstGeom prst="rect">
            <a:avLst/>
          </a:prstGeom>
        </p:spPr>
        <p:txBody>
          <a:bodyPr wrap="square">
            <a:spAutoFit/>
          </a:bodyPr>
          <a:lstStyle/>
          <a:p>
            <a:pPr lvl="1">
              <a:lnSpc>
                <a:spcPct val="150000"/>
              </a:lnSpc>
            </a:pP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Bổ</a:t>
            </a:r>
            <a:r>
              <a:rPr lang="en-US" sz="2000" dirty="0" smtClean="0">
                <a:latin typeface="Montserrat" panose="00000500000000000000" pitchFamily="2" charset="0"/>
              </a:rPr>
              <a:t> sung </a:t>
            </a:r>
            <a:r>
              <a:rPr lang="en-US" sz="2000" dirty="0" err="1" smtClean="0">
                <a:latin typeface="Montserrat" panose="00000500000000000000" pitchFamily="2" charset="0"/>
              </a:rPr>
              <a:t>cơ</a:t>
            </a:r>
            <a:r>
              <a:rPr lang="en-US" sz="2000" dirty="0" smtClean="0">
                <a:latin typeface="Montserrat" panose="00000500000000000000" pitchFamily="2" charset="0"/>
              </a:rPr>
              <a:t> </a:t>
            </a:r>
            <a:r>
              <a:rPr lang="en-US" sz="2000" dirty="0" err="1" smtClean="0">
                <a:latin typeface="Montserrat" panose="00000500000000000000" pitchFamily="2" charset="0"/>
              </a:rPr>
              <a:t>chế</a:t>
            </a:r>
            <a:r>
              <a:rPr lang="en-US" sz="2000" dirty="0" smtClean="0">
                <a:latin typeface="Montserrat" panose="00000500000000000000" pitchFamily="2" charset="0"/>
              </a:rPr>
              <a:t> </a:t>
            </a:r>
            <a:r>
              <a:rPr lang="en-US" sz="2000" dirty="0" err="1" smtClean="0">
                <a:latin typeface="Montserrat" panose="00000500000000000000" pitchFamily="2" charset="0"/>
              </a:rPr>
              <a:t>đồng</a:t>
            </a:r>
            <a:r>
              <a:rPr lang="en-US" sz="2000" dirty="0" smtClean="0">
                <a:latin typeface="Montserrat" panose="00000500000000000000" pitchFamily="2" charset="0"/>
              </a:rPr>
              <a:t> </a:t>
            </a:r>
            <a:r>
              <a:rPr lang="en-US" sz="2000" dirty="0" err="1" smtClean="0">
                <a:latin typeface="Montserrat" panose="00000500000000000000" pitchFamily="2" charset="0"/>
              </a:rPr>
              <a:t>bộ</a:t>
            </a:r>
            <a:r>
              <a:rPr lang="en-US" sz="2000" dirty="0" smtClean="0">
                <a:latin typeface="Montserrat" panose="00000500000000000000" pitchFamily="2" charset="0"/>
              </a:rPr>
              <a:t> SFN </a:t>
            </a:r>
            <a:r>
              <a:rPr lang="en-US" sz="2000" dirty="0" err="1" smtClean="0">
                <a:latin typeface="Montserrat" panose="00000500000000000000" pitchFamily="2" charset="0"/>
              </a:rPr>
              <a:t>giữa</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a:latin typeface="Montserrat" panose="00000500000000000000" pitchFamily="2" charset="0"/>
              </a:rPr>
              <a:t>:</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Đảm</a:t>
            </a:r>
            <a:r>
              <a:rPr lang="en-US" sz="2000" dirty="0" smtClean="0">
                <a:latin typeface="Montserrat" panose="00000500000000000000" pitchFamily="2" charset="0"/>
              </a:rPr>
              <a:t> </a:t>
            </a:r>
            <a:r>
              <a:rPr lang="en-US" sz="2000" dirty="0" err="1" smtClean="0">
                <a:latin typeface="Montserrat" panose="00000500000000000000" pitchFamily="2" charset="0"/>
              </a:rPr>
              <a:t>bảo</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hoạt</a:t>
            </a:r>
            <a:r>
              <a:rPr lang="en-US" sz="2000" dirty="0" smtClean="0">
                <a:latin typeface="Montserrat" panose="00000500000000000000" pitchFamily="2" charset="0"/>
              </a:rPr>
              <a:t> </a:t>
            </a:r>
            <a:r>
              <a:rPr lang="en-US" sz="2000" dirty="0" err="1" smtClean="0">
                <a:latin typeface="Montserrat" panose="00000500000000000000" pitchFamily="2" charset="0"/>
              </a:rPr>
              <a:t>động</a:t>
            </a:r>
            <a:r>
              <a:rPr lang="en-US" sz="2000" dirty="0" smtClean="0">
                <a:latin typeface="Montserrat" panose="00000500000000000000" pitchFamily="2" charset="0"/>
              </a:rPr>
              <a:t> </a:t>
            </a:r>
            <a:r>
              <a:rPr lang="en-US" sz="2000" dirty="0" err="1" smtClean="0">
                <a:latin typeface="Montserrat" panose="00000500000000000000" pitchFamily="2" charset="0"/>
              </a:rPr>
              <a:t>nhịp</a:t>
            </a:r>
            <a:r>
              <a:rPr lang="en-US" sz="2000" dirty="0" smtClean="0">
                <a:latin typeface="Montserrat" panose="00000500000000000000" pitchFamily="2" charset="0"/>
              </a:rPr>
              <a:t> </a:t>
            </a:r>
            <a:r>
              <a:rPr lang="en-US" sz="2000" dirty="0" err="1" smtClean="0">
                <a:latin typeface="Montserrat" panose="00000500000000000000" pitchFamily="2" charset="0"/>
              </a:rPr>
              <a:t>nhàng</a:t>
            </a:r>
            <a:r>
              <a:rPr lang="en-US" sz="2000" dirty="0" smtClean="0">
                <a:latin typeface="Montserrat" panose="00000500000000000000" pitchFamily="2" charset="0"/>
              </a:rPr>
              <a:t> </a:t>
            </a:r>
            <a:r>
              <a:rPr lang="en-US" sz="2000" dirty="0" err="1" smtClean="0">
                <a:latin typeface="Montserrat" panose="00000500000000000000" pitchFamily="2" charset="0"/>
              </a:rPr>
              <a:t>về</a:t>
            </a:r>
            <a:r>
              <a:rPr lang="en-US" sz="2000" dirty="0" smtClean="0">
                <a:latin typeface="Montserrat" panose="00000500000000000000" pitchFamily="2" charset="0"/>
              </a:rPr>
              <a:t> </a:t>
            </a:r>
            <a:r>
              <a:rPr lang="en-US" sz="2000" dirty="0" err="1" smtClean="0">
                <a:latin typeface="Montserrat" panose="00000500000000000000" pitchFamily="2" charset="0"/>
              </a:rPr>
              <a:t>mặt</a:t>
            </a:r>
            <a:r>
              <a:rPr lang="en-US" sz="2000" dirty="0" smtClean="0">
                <a:latin typeface="Montserrat" panose="00000500000000000000" pitchFamily="2" charset="0"/>
              </a:rPr>
              <a:t> </a:t>
            </a:r>
            <a:r>
              <a:rPr lang="en-US" sz="2000" dirty="0" err="1" smtClean="0">
                <a:latin typeface="Montserrat" panose="00000500000000000000" pitchFamily="2" charset="0"/>
              </a:rPr>
              <a:t>thời</a:t>
            </a:r>
            <a:r>
              <a:rPr lang="en-US" sz="2000" dirty="0" smtClean="0">
                <a:latin typeface="Montserrat" panose="00000500000000000000" pitchFamily="2" charset="0"/>
              </a:rPr>
              <a:t> </a:t>
            </a:r>
            <a:r>
              <a:rPr lang="en-US" sz="2000" dirty="0" err="1" smtClean="0">
                <a:latin typeface="Montserrat" panose="00000500000000000000" pitchFamily="2" charset="0"/>
              </a:rPr>
              <a:t>gian</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Giúp</a:t>
            </a:r>
            <a:r>
              <a:rPr lang="en-US" sz="2000" dirty="0" smtClean="0">
                <a:latin typeface="Montserrat" panose="00000500000000000000" pitchFamily="2" charset="0"/>
              </a:rPr>
              <a:t> UE </a:t>
            </a:r>
            <a:r>
              <a:rPr lang="en-US" sz="2000" dirty="0" err="1" smtClean="0">
                <a:latin typeface="Montserrat" panose="00000500000000000000" pitchFamily="2" charset="0"/>
              </a:rPr>
              <a:t>nhận</a:t>
            </a:r>
            <a:r>
              <a:rPr lang="en-US" sz="2000" dirty="0" smtClean="0">
                <a:latin typeface="Montserrat" panose="00000500000000000000" pitchFamily="2" charset="0"/>
              </a:rPr>
              <a:t> paging </a:t>
            </a:r>
            <a:r>
              <a:rPr lang="en-US" sz="2000" dirty="0" err="1" smtClean="0">
                <a:latin typeface="Montserrat" panose="00000500000000000000" pitchFamily="2" charset="0"/>
              </a:rPr>
              <a:t>chính</a:t>
            </a:r>
            <a:r>
              <a:rPr lang="en-US" sz="2000" dirty="0" smtClean="0">
                <a:latin typeface="Montserrat" panose="00000500000000000000" pitchFamily="2" charset="0"/>
              </a:rPr>
              <a:t> </a:t>
            </a:r>
            <a:r>
              <a:rPr lang="en-US" sz="2000" dirty="0" err="1" smtClean="0">
                <a:latin typeface="Montserrat" panose="00000500000000000000" pitchFamily="2" charset="0"/>
              </a:rPr>
              <a:t>xác</a:t>
            </a: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gNodeB</a:t>
            </a:r>
            <a:r>
              <a:rPr lang="en-US" sz="2000" dirty="0" smtClean="0">
                <a:latin typeface="Montserrat" panose="00000500000000000000" pitchFamily="2" charset="0"/>
              </a:rPr>
              <a:t> retry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khi</a:t>
            </a:r>
            <a:r>
              <a:rPr lang="en-US" sz="2000" dirty="0" smtClean="0">
                <a:latin typeface="Montserrat" panose="00000500000000000000" pitchFamily="2" charset="0"/>
              </a:rPr>
              <a:t> AMF </a:t>
            </a:r>
            <a:r>
              <a:rPr lang="en-US" sz="2000" dirty="0" err="1" smtClean="0">
                <a:latin typeface="Montserrat" panose="00000500000000000000" pitchFamily="2" charset="0"/>
              </a:rPr>
              <a:t>mất</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thử</a:t>
            </a:r>
            <a:r>
              <a:rPr lang="en-US" sz="2000" dirty="0" smtClean="0">
                <a:latin typeface="Montserrat" panose="00000500000000000000" pitchFamily="2" charset="0"/>
              </a:rPr>
              <a:t> reconnect </a:t>
            </a:r>
            <a:r>
              <a:rPr lang="en-US" sz="2000" dirty="0" err="1" smtClean="0">
                <a:latin typeface="Montserrat" panose="00000500000000000000" pitchFamily="2" charset="0"/>
              </a:rPr>
              <a:t>với</a:t>
            </a:r>
            <a:r>
              <a:rPr lang="en-US" sz="2000" dirty="0" smtClean="0">
                <a:latin typeface="Montserrat" panose="00000500000000000000" pitchFamily="2" charset="0"/>
              </a:rPr>
              <a:t> AMF </a:t>
            </a:r>
            <a:r>
              <a:rPr lang="en-US" sz="2000" dirty="0" err="1" smtClean="0">
                <a:latin typeface="Montserrat" panose="00000500000000000000" pitchFamily="2" charset="0"/>
              </a:rPr>
              <a:t>với</a:t>
            </a:r>
            <a:r>
              <a:rPr lang="en-US" sz="2000" dirty="0" smtClean="0">
                <a:latin typeface="Montserrat" panose="00000500000000000000" pitchFamily="2" charset="0"/>
              </a:rPr>
              <a:t> </a:t>
            </a:r>
            <a:r>
              <a:rPr lang="en-US" sz="2000" dirty="0" err="1" smtClean="0">
                <a:latin typeface="Montserrat" panose="00000500000000000000" pitchFamily="2" charset="0"/>
              </a:rPr>
              <a:t>backoff</a:t>
            </a:r>
            <a:r>
              <a:rPr lang="en-US" sz="2000" dirty="0" smtClean="0">
                <a:latin typeface="Montserrat" panose="00000500000000000000" pitchFamily="2" charset="0"/>
              </a:rPr>
              <a:t> delay</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Nếu</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trình</a:t>
            </a:r>
            <a:r>
              <a:rPr lang="en-US" sz="2000" dirty="0" smtClean="0">
                <a:latin typeface="Montserrat" panose="00000500000000000000" pitchFamily="2" charset="0"/>
              </a:rPr>
              <a:t> retry </a:t>
            </a:r>
            <a:r>
              <a:rPr lang="en-US" sz="2000" dirty="0" err="1" smtClean="0">
                <a:latin typeface="Montserrat" panose="00000500000000000000" pitchFamily="2" charset="0"/>
              </a:rPr>
              <a:t>vượt</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retry_count</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retry_timer</a:t>
            </a:r>
            <a:r>
              <a:rPr lang="en-US" sz="2000" dirty="0" smtClean="0">
                <a:latin typeface="Montserrat" panose="00000500000000000000" pitchFamily="2" charset="0"/>
              </a:rPr>
              <a:t> </a:t>
            </a:r>
            <a:r>
              <a:rPr lang="en-US" sz="2000" dirty="0" err="1" smtClean="0">
                <a:latin typeface="Montserrat" panose="00000500000000000000" pitchFamily="2" charset="0"/>
              </a:rPr>
              <a:t>thì</a:t>
            </a:r>
            <a:r>
              <a:rPr lang="en-US" sz="2000" dirty="0" smtClean="0">
                <a:latin typeface="Montserrat" panose="00000500000000000000" pitchFamily="2" charset="0"/>
              </a:rPr>
              <a:t> </a:t>
            </a:r>
            <a:r>
              <a:rPr lang="en-US" sz="2000" dirty="0" err="1" smtClean="0">
                <a:latin typeface="Montserrat" panose="00000500000000000000" pitchFamily="2" charset="0"/>
              </a:rPr>
              <a:t>chuyển</a:t>
            </a:r>
            <a:r>
              <a:rPr lang="en-US" sz="2000" dirty="0" smtClean="0">
                <a:latin typeface="Montserrat" panose="00000500000000000000" pitchFamily="2" charset="0"/>
              </a:rPr>
              <a:t> UE sang AMF </a:t>
            </a:r>
            <a:r>
              <a:rPr lang="en-US" sz="2000" dirty="0" err="1" smtClean="0">
                <a:latin typeface="Montserrat" panose="00000500000000000000" pitchFamily="2" charset="0"/>
              </a:rPr>
              <a:t>khác</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SWRR.</a:t>
            </a:r>
          </a:p>
          <a:p>
            <a:pPr marL="1257300" lvl="2" indent="-342900">
              <a:lnSpc>
                <a:spcPct val="150000"/>
              </a:lnSpc>
              <a:buFont typeface="Courier New" panose="02070309020205020404" pitchFamily="49" charset="0"/>
              <a:buChar char="o"/>
            </a:pPr>
            <a:r>
              <a:rPr lang="en-US" sz="2000" dirty="0" err="1">
                <a:latin typeface="Montserrat" panose="00000500000000000000" pitchFamily="2" charset="0"/>
              </a:rPr>
              <a:t>M</a:t>
            </a:r>
            <a:r>
              <a:rPr lang="en-US" sz="2000" dirty="0" err="1" smtClean="0">
                <a:latin typeface="Montserrat" panose="00000500000000000000" pitchFamily="2" charset="0"/>
              </a:rPr>
              <a:t>ở</a:t>
            </a:r>
            <a:r>
              <a:rPr lang="en-US" sz="2000" dirty="0" smtClean="0">
                <a:latin typeface="Montserrat" panose="00000500000000000000" pitchFamily="2" charset="0"/>
              </a:rPr>
              <a:t> </a:t>
            </a:r>
            <a:r>
              <a:rPr lang="en-US" sz="2000" dirty="0" err="1" smtClean="0">
                <a:latin typeface="Montserrat" panose="00000500000000000000" pitchFamily="2" charset="0"/>
              </a:rPr>
              <a:t>rộng</a:t>
            </a:r>
            <a:r>
              <a:rPr lang="en-US" sz="2000" dirty="0" smtClean="0">
                <a:latin typeface="Montserrat" panose="00000500000000000000" pitchFamily="2" charset="0"/>
              </a:rPr>
              <a:t> </a:t>
            </a:r>
            <a:r>
              <a:rPr lang="en-US" sz="2000" dirty="0" err="1" smtClean="0">
                <a:latin typeface="Montserrat" panose="00000500000000000000" pitchFamily="2" charset="0"/>
              </a:rPr>
              <a:t>kịch</a:t>
            </a:r>
            <a:r>
              <a:rPr lang="en-US" sz="2000" dirty="0" smtClean="0">
                <a:latin typeface="Montserrat" panose="00000500000000000000" pitchFamily="2" charset="0"/>
              </a:rPr>
              <a:t> </a:t>
            </a:r>
            <a:r>
              <a:rPr lang="en-US" sz="2000" dirty="0" err="1" smtClean="0">
                <a:latin typeface="Montserrat" panose="00000500000000000000" pitchFamily="2" charset="0"/>
              </a:rPr>
              <a:t>bản</a:t>
            </a:r>
            <a:r>
              <a:rPr lang="en-US" sz="2000" dirty="0" smtClean="0">
                <a:latin typeface="Montserrat" panose="00000500000000000000" pitchFamily="2" charset="0"/>
              </a:rPr>
              <a:t> </a:t>
            </a:r>
            <a:r>
              <a:rPr lang="en-US" sz="2000" dirty="0" err="1" smtClean="0">
                <a:latin typeface="Montserrat" panose="00000500000000000000" pitchFamily="2" charset="0"/>
              </a:rPr>
              <a:t>tích</a:t>
            </a:r>
            <a:r>
              <a:rPr lang="en-US" sz="2000" dirty="0" smtClean="0">
                <a:latin typeface="Montserrat" panose="00000500000000000000" pitchFamily="2" charset="0"/>
              </a:rPr>
              <a:t> </a:t>
            </a:r>
            <a:r>
              <a:rPr lang="en-US" sz="2000" dirty="0" err="1" smtClean="0">
                <a:latin typeface="Montserrat" panose="00000500000000000000" pitchFamily="2" charset="0"/>
              </a:rPr>
              <a:t>hợp</a:t>
            </a:r>
            <a:r>
              <a:rPr lang="en-US" sz="2000" dirty="0" smtClean="0">
                <a:latin typeface="Montserrat" panose="00000500000000000000" pitchFamily="2" charset="0"/>
              </a:rPr>
              <a:t> </a:t>
            </a:r>
            <a:r>
              <a:rPr lang="en-US" sz="2000" dirty="0" err="1" smtClean="0">
                <a:latin typeface="Montserrat" panose="00000500000000000000" pitchFamily="2" charset="0"/>
              </a:rPr>
              <a:t>thêm</a:t>
            </a:r>
            <a:r>
              <a:rPr lang="en-US" sz="2000" dirty="0" smtClean="0">
                <a:latin typeface="Montserrat" panose="00000500000000000000" pitchFamily="2" charset="0"/>
              </a:rPr>
              <a:t> </a:t>
            </a:r>
            <a:r>
              <a:rPr lang="en-US" sz="2000" dirty="0" err="1" smtClean="0">
                <a:latin typeface="Montserrat" panose="00000500000000000000" pitchFamily="2" charset="0"/>
              </a:rPr>
              <a:t>với</a:t>
            </a:r>
            <a:r>
              <a:rPr lang="en-US" sz="2000" dirty="0" smtClean="0">
                <a:latin typeface="Montserrat" panose="00000500000000000000" pitchFamily="2" charset="0"/>
              </a:rPr>
              <a:t> UPF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mô</a:t>
            </a:r>
            <a:r>
              <a:rPr lang="en-US" sz="2000" dirty="0" smtClean="0">
                <a:latin typeface="Montserrat" panose="00000500000000000000" pitchFamily="2" charset="0"/>
              </a:rPr>
              <a:t> </a:t>
            </a:r>
            <a:r>
              <a:rPr lang="en-US" sz="2000" dirty="0" err="1" smtClean="0">
                <a:latin typeface="Montserrat" panose="00000500000000000000" pitchFamily="2" charset="0"/>
              </a:rPr>
              <a:t>phỏng</a:t>
            </a:r>
            <a:r>
              <a:rPr lang="en-US" sz="2000" dirty="0" smtClean="0">
                <a:latin typeface="Montserrat" panose="00000500000000000000" pitchFamily="2" charset="0"/>
              </a:rPr>
              <a:t> </a:t>
            </a:r>
            <a:r>
              <a:rPr lang="en-US" sz="2000" dirty="0" err="1" smtClean="0">
                <a:latin typeface="Montserrat" panose="00000500000000000000" pitchFamily="2" charset="0"/>
              </a:rPr>
              <a:t>luồng</a:t>
            </a:r>
            <a:r>
              <a:rPr lang="en-US" sz="2000" dirty="0" smtClean="0">
                <a:latin typeface="Montserrat" panose="00000500000000000000" pitchFamily="2" charset="0"/>
              </a:rPr>
              <a:t> </a:t>
            </a:r>
            <a:r>
              <a:rPr lang="en-US" sz="2000" dirty="0" err="1" smtClean="0">
                <a:latin typeface="Montserrat" panose="00000500000000000000" pitchFamily="2" charset="0"/>
              </a:rPr>
              <a:t>dữ</a:t>
            </a:r>
            <a:r>
              <a:rPr lang="en-US" sz="2000" dirty="0" smtClean="0">
                <a:latin typeface="Montserrat" panose="00000500000000000000" pitchFamily="2" charset="0"/>
              </a:rPr>
              <a:t> </a:t>
            </a:r>
            <a:r>
              <a:rPr lang="en-US" sz="2000" dirty="0" err="1" smtClean="0">
                <a:latin typeface="Montserrat" panose="00000500000000000000" pitchFamily="2" charset="0"/>
              </a:rPr>
              <a:t>liệu</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throughput.</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pic>
        <p:nvPicPr>
          <p:cNvPr id="15" name="Picture 14"/>
          <p:cNvPicPr>
            <a:picLocks noChangeAspect="1"/>
          </p:cNvPicPr>
          <p:nvPr/>
        </p:nvPicPr>
        <p:blipFill>
          <a:blip r:embed="rId4"/>
          <a:stretch>
            <a:fillRect/>
          </a:stretch>
        </p:blipFill>
        <p:spPr>
          <a:xfrm>
            <a:off x="9525000" y="1765775"/>
            <a:ext cx="8202255" cy="5317731"/>
          </a:xfrm>
          <a:prstGeom prst="rect">
            <a:avLst/>
          </a:prstGeom>
        </p:spPr>
      </p:pic>
    </p:spTree>
    <p:extLst>
      <p:ext uri="{BB962C8B-B14F-4D97-AF65-F5344CB8AC3E}">
        <p14:creationId xmlns:p14="http://schemas.microsoft.com/office/powerpoint/2010/main" val="124915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18000"/>
            </a:blip>
            <a:stretch>
              <a:fillRect/>
            </a:stretch>
          </a:blipFill>
        </p:spPr>
      </p:sp>
      <p:grpSp>
        <p:nvGrpSpPr>
          <p:cNvPr id="4" name="Group 4"/>
          <p:cNvGrpSpPr/>
          <p:nvPr/>
        </p:nvGrpSpPr>
        <p:grpSpPr>
          <a:xfrm>
            <a:off x="886651" y="3600450"/>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86651" y="4763588"/>
            <a:ext cx="16514698" cy="820738"/>
          </a:xfrm>
          <a:prstGeom prst="rect">
            <a:avLst/>
          </a:prstGeom>
        </p:spPr>
        <p:txBody>
          <a:bodyPr wrap="square" lIns="0" tIns="0" rIns="0" bIns="0" rtlCol="0" anchor="t">
            <a:spAutoFit/>
          </a:bodyPr>
          <a:lstStyle/>
          <a:p>
            <a:pPr algn="ctr">
              <a:lnSpc>
                <a:spcPts val="6375"/>
              </a:lnSpc>
            </a:pPr>
            <a:r>
              <a:rPr lang="en-US" sz="5400" b="1" dirty="0" smtClean="0">
                <a:solidFill>
                  <a:srgbClr val="FFFFFF"/>
                </a:solidFill>
                <a:latin typeface="Montserrat Ultra-Bold"/>
                <a:ea typeface="Montserrat Ultra-Bold"/>
                <a:cs typeface="Montserrat Ultra-Bold"/>
                <a:sym typeface="Montserrat Ultra-Bold"/>
              </a:rPr>
              <a:t>Thank you for listening!</a:t>
            </a:r>
            <a:endParaRPr lang="en-US" sz="5400" b="1" dirty="0">
              <a:solidFill>
                <a:srgbClr val="FFFFFF"/>
              </a:solidFill>
              <a:latin typeface="Montserrat Ultra-Bold"/>
              <a:ea typeface="Montserrat Ultra-Bold"/>
              <a:cs typeface="Montserrat Ultra-Bold"/>
              <a:sym typeface="Montserrat Ultra-Bold"/>
            </a:endParaRPr>
          </a:p>
        </p:txBody>
      </p:sp>
    </p:spTree>
    <p:extLst>
      <p:ext uri="{BB962C8B-B14F-4D97-AF65-F5344CB8AC3E}">
        <p14:creationId xmlns:p14="http://schemas.microsoft.com/office/powerpoint/2010/main" val="2259915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3400" cy="1028700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1011785" y="1797838"/>
            <a:ext cx="6911437" cy="47625"/>
            <a:chOff x="0" y="0"/>
            <a:chExt cx="1820296" cy="12543"/>
          </a:xfrm>
        </p:grpSpPr>
        <p:sp>
          <p:nvSpPr>
            <p:cNvPr id="5" name="Freeform 5"/>
            <p:cNvSpPr/>
            <p:nvPr/>
          </p:nvSpPr>
          <p:spPr>
            <a:xfrm>
              <a:off x="0" y="0"/>
              <a:ext cx="1820296" cy="12543"/>
            </a:xfrm>
            <a:custGeom>
              <a:avLst/>
              <a:gdLst/>
              <a:ahLst/>
              <a:cxnLst/>
              <a:rect l="l" t="t" r="r" b="b"/>
              <a:pathLst>
                <a:path w="1820296" h="12543">
                  <a:moveTo>
                    <a:pt x="0" y="0"/>
                  </a:moveTo>
                  <a:lnTo>
                    <a:pt x="1820296" y="0"/>
                  </a:lnTo>
                  <a:lnTo>
                    <a:pt x="1820296" y="12543"/>
                  </a:lnTo>
                  <a:lnTo>
                    <a:pt x="0" y="12543"/>
                  </a:lnTo>
                  <a:close/>
                </a:path>
              </a:pathLst>
            </a:custGeom>
            <a:solidFill>
              <a:srgbClr val="AF0000"/>
            </a:solidFill>
            <a:ln>
              <a:solidFill>
                <a:srgbClr val="C00000"/>
              </a:solidFill>
            </a:ln>
          </p:spPr>
        </p:sp>
        <p:sp>
          <p:nvSpPr>
            <p:cNvPr id="6" name="TextBox 6"/>
            <p:cNvSpPr txBox="1"/>
            <p:nvPr/>
          </p:nvSpPr>
          <p:spPr>
            <a:xfrm>
              <a:off x="0" y="-38100"/>
              <a:ext cx="1820296" cy="50643"/>
            </a:xfrm>
            <a:prstGeom prst="rect">
              <a:avLst/>
            </a:prstGeom>
            <a:ln>
              <a:solidFill>
                <a:srgbClr val="C00000"/>
              </a:solidFill>
            </a:ln>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04800" y="284929"/>
            <a:ext cx="5339809" cy="1494192"/>
          </a:xfrm>
          <a:prstGeom prst="rect">
            <a:avLst/>
          </a:prstGeom>
        </p:spPr>
        <p:txBody>
          <a:bodyPr wrap="square" lIns="0" tIns="0" rIns="0" bIns="0" rtlCol="0" anchor="t">
            <a:spAutoFit/>
          </a:bodyPr>
          <a:lstStyle/>
          <a:p>
            <a:pPr algn="ctr">
              <a:lnSpc>
                <a:spcPts val="12927"/>
              </a:lnSpc>
              <a:spcBef>
                <a:spcPct val="0"/>
              </a:spcBef>
            </a:pPr>
            <a:r>
              <a:rPr lang="en-US" sz="7200" b="1" dirty="0" err="1">
                <a:solidFill>
                  <a:srgbClr val="C00000"/>
                </a:solidFill>
                <a:latin typeface="Montserrat Bold"/>
                <a:ea typeface="Montserrat Bold"/>
                <a:cs typeface="Montserrat Bold"/>
                <a:sym typeface="Montserrat Bold"/>
              </a:rPr>
              <a:t>Mục</a:t>
            </a:r>
            <a:r>
              <a:rPr lang="en-US" sz="7200" b="1" dirty="0">
                <a:solidFill>
                  <a:srgbClr val="C00000"/>
                </a:solidFill>
                <a:latin typeface="Montserrat Bold"/>
                <a:ea typeface="Montserrat Bold"/>
                <a:cs typeface="Montserrat Bold"/>
                <a:sym typeface="Montserrat Bold"/>
              </a:rPr>
              <a:t> </a:t>
            </a:r>
            <a:r>
              <a:rPr lang="en-US" sz="7200" b="1" dirty="0" err="1">
                <a:solidFill>
                  <a:srgbClr val="C00000"/>
                </a:solidFill>
                <a:latin typeface="Montserrat Bold"/>
                <a:ea typeface="Montserrat Bold"/>
                <a:cs typeface="Montserrat Bold"/>
                <a:sym typeface="Montserrat Bold"/>
              </a:rPr>
              <a:t>Lục</a:t>
            </a:r>
            <a:endParaRPr lang="en-US" sz="7200" b="1" dirty="0">
              <a:solidFill>
                <a:srgbClr val="C00000"/>
              </a:solidFill>
              <a:latin typeface="Montserrat Bold"/>
              <a:ea typeface="Montserrat Bold"/>
              <a:cs typeface="Montserrat Bold"/>
              <a:sym typeface="Montserrat Bold"/>
            </a:endParaRPr>
          </a:p>
        </p:txBody>
      </p:sp>
      <p:sp>
        <p:nvSpPr>
          <p:cNvPr id="8" name="TextBox 8"/>
          <p:cNvSpPr txBox="1"/>
          <p:nvPr/>
        </p:nvSpPr>
        <p:spPr>
          <a:xfrm>
            <a:off x="1106895" y="2277161"/>
            <a:ext cx="700683" cy="1036759"/>
          </a:xfrm>
          <a:prstGeom prst="rect">
            <a:avLst/>
          </a:prstGeom>
        </p:spPr>
        <p:txBody>
          <a:bodyPr wrap="square"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1.</a:t>
            </a:r>
          </a:p>
        </p:txBody>
      </p:sp>
      <p:sp>
        <p:nvSpPr>
          <p:cNvPr id="9" name="TextBox 9"/>
          <p:cNvSpPr txBox="1"/>
          <p:nvPr/>
        </p:nvSpPr>
        <p:spPr>
          <a:xfrm>
            <a:off x="2080104" y="2620835"/>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Đặt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vấn</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đề</a:t>
            </a:r>
            <a:endParaRPr lang="en-US" sz="3200" b="1" dirty="0">
              <a:solidFill>
                <a:srgbClr val="000000"/>
              </a:solidFill>
              <a:latin typeface="Montserrat Bold"/>
              <a:ea typeface="Montserrat Bold"/>
              <a:cs typeface="Montserrat Bold"/>
              <a:sym typeface="Montserrat Bold"/>
            </a:endParaRPr>
          </a:p>
        </p:txBody>
      </p:sp>
      <p:sp>
        <p:nvSpPr>
          <p:cNvPr id="10" name="TextBox 10"/>
          <p:cNvSpPr txBox="1"/>
          <p:nvPr/>
        </p:nvSpPr>
        <p:spPr>
          <a:xfrm>
            <a:off x="1122135" y="3424659"/>
            <a:ext cx="700683" cy="1154162"/>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2.</a:t>
            </a:r>
          </a:p>
        </p:txBody>
      </p:sp>
      <p:sp>
        <p:nvSpPr>
          <p:cNvPr id="11" name="TextBox 11"/>
          <p:cNvSpPr txBox="1"/>
          <p:nvPr/>
        </p:nvSpPr>
        <p:spPr>
          <a:xfrm>
            <a:off x="2080104" y="3816388"/>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Cách</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giải</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quyết</a:t>
            </a:r>
            <a:endParaRPr lang="en-US" sz="3200" b="1" dirty="0">
              <a:solidFill>
                <a:srgbClr val="000000"/>
              </a:solidFill>
              <a:latin typeface="Montserrat Bold"/>
              <a:ea typeface="Montserrat Bold"/>
              <a:cs typeface="Montserrat Bold"/>
              <a:sym typeface="Montserrat Bold"/>
            </a:endParaRPr>
          </a:p>
        </p:txBody>
      </p:sp>
      <p:sp>
        <p:nvSpPr>
          <p:cNvPr id="12" name="TextBox 12"/>
          <p:cNvSpPr txBox="1"/>
          <p:nvPr/>
        </p:nvSpPr>
        <p:spPr>
          <a:xfrm>
            <a:off x="1148072" y="4813777"/>
            <a:ext cx="694134" cy="1036759"/>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3.</a:t>
            </a:r>
          </a:p>
        </p:txBody>
      </p:sp>
      <p:sp>
        <p:nvSpPr>
          <p:cNvPr id="13" name="TextBox 13"/>
          <p:cNvSpPr txBox="1"/>
          <p:nvPr/>
        </p:nvSpPr>
        <p:spPr>
          <a:xfrm>
            <a:off x="2114718" y="5134549"/>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Kết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quả</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mô</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phỏng</a:t>
            </a:r>
            <a:endParaRPr lang="en-US" sz="3200" b="1" dirty="0">
              <a:solidFill>
                <a:srgbClr val="000000"/>
              </a:solidFill>
              <a:latin typeface="Montserrat Bold"/>
              <a:ea typeface="Montserrat Bold"/>
              <a:cs typeface="Montserrat Bold"/>
              <a:sym typeface="Montserrat Bold"/>
            </a:endParaRPr>
          </a:p>
        </p:txBody>
      </p:sp>
      <p:sp>
        <p:nvSpPr>
          <p:cNvPr id="14" name="TextBox 13"/>
          <p:cNvSpPr txBox="1"/>
          <p:nvPr/>
        </p:nvSpPr>
        <p:spPr>
          <a:xfrm>
            <a:off x="2064864" y="6522176"/>
            <a:ext cx="10744200" cy="584775"/>
          </a:xfrm>
          <a:prstGeom prst="rect">
            <a:avLst/>
          </a:prstGeom>
          <a:noFill/>
        </p:spPr>
        <p:txBody>
          <a:bodyPr wrap="square" rtlCol="0">
            <a:spAutoFit/>
          </a:bodyPr>
          <a:lstStyle/>
          <a:p>
            <a:r>
              <a:rPr lang="en-US" sz="3200" dirty="0" err="1" smtClean="0">
                <a:latin typeface="Montserrat Bold" panose="00000800000000000000" pitchFamily="2" charset="0"/>
              </a:rPr>
              <a:t>Đề</a:t>
            </a:r>
            <a:r>
              <a:rPr lang="en-US" sz="3200" dirty="0" smtClean="0">
                <a:latin typeface="Montserrat Bold" panose="00000800000000000000" pitchFamily="2" charset="0"/>
              </a:rPr>
              <a:t> </a:t>
            </a:r>
            <a:r>
              <a:rPr lang="en-US" sz="3200" dirty="0" err="1" smtClean="0">
                <a:latin typeface="Montserrat Bold" panose="00000800000000000000" pitchFamily="2" charset="0"/>
              </a:rPr>
              <a:t>xuất</a:t>
            </a:r>
            <a:r>
              <a:rPr lang="en-US" sz="3200" dirty="0" smtClean="0">
                <a:latin typeface="Montserrat Bold" panose="00000800000000000000" pitchFamily="2" charset="0"/>
              </a:rPr>
              <a:t> </a:t>
            </a:r>
            <a:r>
              <a:rPr lang="en-US" sz="3200" dirty="0" err="1" smtClean="0">
                <a:latin typeface="Montserrat Bold" panose="00000800000000000000" pitchFamily="2" charset="0"/>
              </a:rPr>
              <a:t>tối</a:t>
            </a:r>
            <a:r>
              <a:rPr lang="en-US" sz="3200" dirty="0" smtClean="0">
                <a:latin typeface="Montserrat Bold" panose="00000800000000000000" pitchFamily="2" charset="0"/>
              </a:rPr>
              <a:t> </a:t>
            </a:r>
            <a:r>
              <a:rPr lang="en-US" sz="3200" dirty="0" err="1" smtClean="0">
                <a:latin typeface="Montserrat Bold" panose="00000800000000000000" pitchFamily="2" charset="0"/>
              </a:rPr>
              <a:t>ưu</a:t>
            </a:r>
            <a:r>
              <a:rPr lang="en-US" sz="3200" dirty="0" smtClean="0">
                <a:latin typeface="Montserrat Bold" panose="00000800000000000000" pitchFamily="2" charset="0"/>
              </a:rPr>
              <a:t> </a:t>
            </a:r>
            <a:r>
              <a:rPr lang="en-US" sz="3200" dirty="0" err="1" smtClean="0">
                <a:latin typeface="Montserrat Bold" panose="00000800000000000000" pitchFamily="2" charset="0"/>
              </a:rPr>
              <a:t>và</a:t>
            </a:r>
            <a:r>
              <a:rPr lang="en-US" sz="3200" dirty="0" smtClean="0">
                <a:latin typeface="Montserrat Bold" panose="00000800000000000000" pitchFamily="2" charset="0"/>
              </a:rPr>
              <a:t> </a:t>
            </a:r>
            <a:r>
              <a:rPr lang="en-US" sz="3200" dirty="0" err="1" smtClean="0">
                <a:latin typeface="Montserrat Bold" panose="00000800000000000000" pitchFamily="2" charset="0"/>
              </a:rPr>
              <a:t>phát</a:t>
            </a:r>
            <a:r>
              <a:rPr lang="en-US" sz="3200" dirty="0" smtClean="0">
                <a:latin typeface="Montserrat Bold" panose="00000800000000000000" pitchFamily="2" charset="0"/>
              </a:rPr>
              <a:t> </a:t>
            </a:r>
            <a:r>
              <a:rPr lang="en-US" sz="3200" dirty="0" err="1" smtClean="0">
                <a:latin typeface="Montserrat Bold" panose="00000800000000000000" pitchFamily="2" charset="0"/>
              </a:rPr>
              <a:t>triển</a:t>
            </a:r>
            <a:endParaRPr lang="en-US" sz="3200" dirty="0">
              <a:latin typeface="Montserrat Bold" panose="00000800000000000000" pitchFamily="2" charset="0"/>
            </a:endParaRPr>
          </a:p>
        </p:txBody>
      </p:sp>
      <p:sp>
        <p:nvSpPr>
          <p:cNvPr id="15" name="TextBox 12"/>
          <p:cNvSpPr txBox="1"/>
          <p:nvPr/>
        </p:nvSpPr>
        <p:spPr>
          <a:xfrm>
            <a:off x="1097243" y="6202896"/>
            <a:ext cx="795793" cy="1036759"/>
          </a:xfrm>
          <a:prstGeom prst="rect">
            <a:avLst/>
          </a:prstGeom>
        </p:spPr>
        <p:txBody>
          <a:bodyPr wrap="square" lIns="0" tIns="0" rIns="0" bIns="0" rtlCol="0" anchor="t">
            <a:spAutoFit/>
          </a:bodyPr>
          <a:lstStyle/>
          <a:p>
            <a:pPr algn="ctr">
              <a:lnSpc>
                <a:spcPts val="8960"/>
              </a:lnSpc>
              <a:spcBef>
                <a:spcPct val="0"/>
              </a:spcBef>
            </a:pPr>
            <a:r>
              <a:rPr lang="en-US" sz="5400" b="1" dirty="0" smtClean="0">
                <a:solidFill>
                  <a:srgbClr val="C00000"/>
                </a:solidFill>
                <a:latin typeface="Montserrat Bold"/>
                <a:ea typeface="Montserrat Bold"/>
                <a:cs typeface="Montserrat Bold"/>
                <a:sym typeface="Montserrat Bold"/>
              </a:rPr>
              <a:t>4</a:t>
            </a:r>
            <a:r>
              <a:rPr lang="en-US" sz="5400" b="1" dirty="0">
                <a:solidFill>
                  <a:srgbClr val="C00000"/>
                </a:solidFill>
                <a:latin typeface="Montserrat Bold"/>
                <a:ea typeface="Montserrat Bold"/>
                <a:cs typeface="Montserrat Bold"/>
                <a:sym typeface="Montserrat Bold"/>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373"/>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541522" y="7353300"/>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77357" y="9057162"/>
            <a:ext cx="357469"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3</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Đặt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vấn</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đề</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519694"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1.</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153492" y="1640821"/>
            <a:ext cx="8811855" cy="5317731"/>
          </a:xfrm>
          <a:prstGeom prst="rect">
            <a:avLst/>
          </a:prstGeom>
        </p:spPr>
      </p:pic>
      <p:sp>
        <p:nvSpPr>
          <p:cNvPr id="17" name="Rectangle 16"/>
          <p:cNvSpPr/>
          <p:nvPr/>
        </p:nvSpPr>
        <p:spPr>
          <a:xfrm>
            <a:off x="762000" y="1968260"/>
            <a:ext cx="8048519" cy="609397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err="1">
                <a:latin typeface="Montserrat" panose="00000500000000000000" pitchFamily="2" charset="0"/>
                <a:ea typeface="Calibri" panose="020F0502020204030204" pitchFamily="34" charset="0"/>
              </a:rPr>
              <a:t>Trong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mô</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hình</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triển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khai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thực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tế</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mạng</a:t>
            </a:r>
            <a:r>
              <a:rPr lang="en-US" sz="2000" dirty="0">
                <a:latin typeface="Montserrat" panose="00000500000000000000" pitchFamily="2" charset="0"/>
                <a:ea typeface="Calibri" panose="020F0502020204030204" pitchFamily="34" charset="0"/>
              </a:rPr>
              <a:t> 5G SA.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trạm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phát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sóng</a:t>
            </a:r>
            <a:r>
              <a:rPr lang="en-US" sz="2000" dirty="0">
                <a:latin typeface="Montserrat" panose="00000500000000000000" pitchFamily="2" charset="0"/>
                <a:ea typeface="Calibri" panose="020F0502020204030204" pitchFamily="34" charset="0"/>
              </a:rPr>
              <a:t> 5G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có</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thiết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lập</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nối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đến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nhiều</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Vì</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vậy</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việc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cân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bằng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tại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là</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vấn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khá</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quan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trọng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đảm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bảo</a:t>
            </a:r>
            <a:r>
              <a:rPr lang="en-US" sz="2000" dirty="0">
                <a:latin typeface="Montserrat" panose="00000500000000000000" pitchFamily="2" charset="0"/>
                <a:ea typeface="Calibri" panose="020F0502020204030204" pitchFamily="34" charset="0"/>
              </a:rPr>
              <a:t> UE </a:t>
            </a:r>
            <a:r>
              <a:rPr lang="en-US" sz="2000" dirty="0" err="1">
                <a:latin typeface="Montserrat" panose="00000500000000000000" pitchFamily="2" charset="0"/>
                <a:ea typeface="Calibri" panose="020F0502020204030204" pitchFamily="34" charset="0"/>
              </a:rPr>
              <a:t>sẽ</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chia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đều</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cho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các</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phụ</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thuộc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vào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khả</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năng</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hỗ</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trợ</a:t>
            </a:r>
            <a:r>
              <a:rPr lang="en-US" sz="2000" dirty="0">
                <a:latin typeface="Montserrat" panose="00000500000000000000" pitchFamily="2" charset="0"/>
                <a:ea typeface="Calibri" panose="020F0502020204030204" pitchFamily="34" charset="0"/>
              </a:rPr>
              <a:t> (Capacity weight</a:t>
            </a:r>
            <a:r>
              <a:rPr lang="en-US" sz="2000" dirty="0" smtClean="0">
                <a:latin typeface="Montserrat" panose="00000500000000000000" pitchFamily="2" charset="0"/>
                <a:ea typeface="Calibri" panose="020F0502020204030204" pitchFamily="34"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ea typeface="Calibri" panose="020F0502020204030204" pitchFamily="34" charset="0"/>
              </a:rPr>
              <a:t>Mục</a:t>
            </a:r>
            <a:r>
              <a:rPr lang="en-US" sz="2000" dirty="0" smtClean="0">
                <a:latin typeface="Montserrat" panose="00000500000000000000" pitchFamily="2" charset="0"/>
                <a:ea typeface="Calibri" panose="020F0502020204030204" pitchFamily="34" charset="0"/>
              </a:rPr>
              <a:t> </a:t>
            </a:r>
            <a:r>
              <a:rPr lang="en-US" sz="2000" dirty="0" err="1" smtClean="0">
                <a:latin typeface="Montserrat" panose="00000500000000000000" pitchFamily="2" charset="0"/>
                <a:ea typeface="Calibri" panose="020F0502020204030204" pitchFamily="34" charset="0"/>
              </a:rPr>
              <a:t>tiêu</a:t>
            </a:r>
            <a:r>
              <a:rPr lang="en-US" sz="2000" dirty="0" smtClean="0">
                <a:latin typeface="Montserrat" panose="00000500000000000000" pitchFamily="2" charset="0"/>
                <a:ea typeface="Calibri" panose="020F0502020204030204" pitchFamily="34"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Mô</a:t>
            </a:r>
            <a:r>
              <a:rPr lang="en-US" sz="2000" dirty="0">
                <a:latin typeface="Montserrat" panose="00000500000000000000" pitchFamily="2" charset="0"/>
              </a:rPr>
              <a:t> </a:t>
            </a:r>
            <a:r>
              <a:rPr lang="en-US" sz="2000" dirty="0" err="1">
                <a:latin typeface="Montserrat" panose="00000500000000000000" pitchFamily="2" charset="0"/>
              </a:rPr>
              <a:t>phỏng</a:t>
            </a:r>
            <a:r>
              <a:rPr lang="en-US" sz="2000" dirty="0">
                <a:latin typeface="Montserrat" panose="00000500000000000000" pitchFamily="2" charset="0"/>
              </a:rPr>
              <a:t> </a:t>
            </a:r>
            <a:r>
              <a:rPr lang="en-US" sz="2000" dirty="0" err="1">
                <a:latin typeface="Montserrat" panose="00000500000000000000" pitchFamily="2" charset="0"/>
              </a:rPr>
              <a:t>hệ</a:t>
            </a:r>
            <a:r>
              <a:rPr lang="en-US" sz="2000" dirty="0">
                <a:latin typeface="Montserrat" panose="00000500000000000000" pitchFamily="2" charset="0"/>
              </a:rPr>
              <a:t> </a:t>
            </a: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200 UE, 1 </a:t>
            </a:r>
            <a:r>
              <a:rPr lang="en-US" sz="2000" dirty="0" err="1">
                <a:latin typeface="Montserrat" panose="00000500000000000000" pitchFamily="2" charset="0"/>
              </a:rPr>
              <a:t>gNodeB</a:t>
            </a:r>
            <a:r>
              <a:rPr lang="en-US" sz="2000" dirty="0">
                <a:latin typeface="Montserrat" panose="00000500000000000000" pitchFamily="2" charset="0"/>
              </a:rPr>
              <a:t>, 5 AMF.</a:t>
            </a:r>
          </a:p>
          <a:p>
            <a:pPr marL="800100" lvl="1" indent="-342900">
              <a:lnSpc>
                <a:spcPct val="150000"/>
              </a:lnSpc>
              <a:buFont typeface="Courier New" panose="02070309020205020404" pitchFamily="49" charset="0"/>
              <a:buChar char="o"/>
            </a:pPr>
            <a:r>
              <a:rPr lang="en-US" sz="2000" dirty="0" err="1" smtClean="0">
                <a:latin typeface="Montserrat" panose="00000500000000000000" pitchFamily="2" charset="0"/>
              </a:rPr>
              <a:t>Áp</a:t>
            </a:r>
            <a:r>
              <a:rPr lang="en-US" sz="2000" dirty="0" smtClean="0">
                <a:latin typeface="Montserrat" panose="00000500000000000000" pitchFamily="2" charset="0"/>
              </a:rPr>
              <a:t> </a:t>
            </a:r>
            <a:r>
              <a:rPr lang="en-US" sz="2000" dirty="0" err="1" smtClean="0">
                <a:latin typeface="Montserrat" panose="00000500000000000000" pitchFamily="2" charset="0"/>
              </a:rPr>
              <a:t>dụng</a:t>
            </a:r>
            <a:r>
              <a:rPr lang="en-US" sz="2000" dirty="0" smtClean="0">
                <a:latin typeface="Montserrat" panose="00000500000000000000" pitchFamily="2" charset="0"/>
              </a:rPr>
              <a:t> </a:t>
            </a:r>
            <a:r>
              <a:rPr lang="en-US" sz="2000" dirty="0" err="1" smtClean="0">
                <a:latin typeface="Montserrat" panose="00000500000000000000" pitchFamily="2" charset="0"/>
              </a:rPr>
              <a:t>thuật</a:t>
            </a:r>
            <a:r>
              <a:rPr lang="en-US" sz="2000" dirty="0" smtClean="0">
                <a:latin typeface="Montserrat" panose="00000500000000000000" pitchFamily="2" charset="0"/>
              </a:rPr>
              <a:t> </a:t>
            </a:r>
            <a:r>
              <a:rPr lang="en-US" sz="2000" dirty="0" err="1" smtClean="0">
                <a:latin typeface="Montserrat" panose="00000500000000000000" pitchFamily="2" charset="0"/>
              </a:rPr>
              <a:t>toán</a:t>
            </a:r>
            <a:r>
              <a:rPr lang="en-US" sz="2000" dirty="0" smtClean="0">
                <a:latin typeface="Montserrat" panose="00000500000000000000" pitchFamily="2" charset="0"/>
              </a:rPr>
              <a:t> </a:t>
            </a:r>
            <a:r>
              <a:rPr lang="en-US" sz="2000" dirty="0" err="1" smtClean="0">
                <a:latin typeface="Montserrat" panose="00000500000000000000" pitchFamily="2" charset="0"/>
              </a:rPr>
              <a:t>cân</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a:t>
            </a:r>
            <a:r>
              <a:rPr lang="en-US" sz="2000" dirty="0" err="1" smtClean="0">
                <a:latin typeface="Montserrat" panose="00000500000000000000" pitchFamily="2" charset="0"/>
              </a:rPr>
              <a:t>tải</a:t>
            </a:r>
            <a:r>
              <a:rPr lang="en-US" sz="2000" dirty="0" smtClean="0">
                <a:latin typeface="Montserrat" panose="00000500000000000000" pitchFamily="2" charset="0"/>
              </a:rPr>
              <a:t> Smooth Weight Round Robin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phân</a:t>
            </a:r>
            <a:r>
              <a:rPr lang="en-US" sz="2000" dirty="0" smtClean="0">
                <a:latin typeface="Montserrat" panose="00000500000000000000" pitchFamily="2" charset="0"/>
              </a:rPr>
              <a:t> </a:t>
            </a:r>
            <a:r>
              <a:rPr lang="en-US" sz="2000" dirty="0" err="1" smtClean="0">
                <a:latin typeface="Montserrat" panose="00000500000000000000" pitchFamily="2" charset="0"/>
              </a:rPr>
              <a:t>bổ</a:t>
            </a:r>
            <a:r>
              <a:rPr lang="en-US" sz="2000" dirty="0" smtClean="0">
                <a:latin typeface="Montserrat" panose="00000500000000000000" pitchFamily="2" charset="0"/>
              </a:rPr>
              <a:t> UE.</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kê</a:t>
            </a:r>
            <a:r>
              <a:rPr lang="en-US" sz="2000" dirty="0">
                <a:latin typeface="Montserrat" panose="00000500000000000000" pitchFamily="2" charset="0"/>
              </a:rPr>
              <a:t> </a:t>
            </a:r>
            <a:r>
              <a:rPr lang="en-US" sz="2000" dirty="0" err="1">
                <a:latin typeface="Montserrat" panose="00000500000000000000" pitchFamily="2" charset="0"/>
              </a:rPr>
              <a:t>tỷ</a:t>
            </a:r>
            <a:r>
              <a:rPr lang="en-US" sz="2000" dirty="0">
                <a:latin typeface="Montserrat" panose="00000500000000000000" pitchFamily="2" charset="0"/>
              </a:rPr>
              <a:t> </a:t>
            </a:r>
            <a:r>
              <a:rPr lang="en-US" sz="2000" dirty="0" err="1">
                <a:latin typeface="Montserrat" panose="00000500000000000000" pitchFamily="2" charset="0"/>
              </a:rPr>
              <a:t>lệ</a:t>
            </a:r>
            <a:r>
              <a:rPr lang="en-US" sz="2000" dirty="0">
                <a:latin typeface="Montserrat" panose="00000500000000000000" pitchFamily="2" charset="0"/>
              </a:rPr>
              <a:t> </a:t>
            </a:r>
            <a:r>
              <a:rPr lang="en-US" sz="2000" dirty="0" err="1">
                <a:latin typeface="Montserrat" panose="00000500000000000000" pitchFamily="2" charset="0"/>
              </a:rPr>
              <a:t>phân</a:t>
            </a:r>
            <a:r>
              <a:rPr lang="en-US" sz="2000" dirty="0">
                <a:latin typeface="Montserrat" panose="00000500000000000000" pitchFamily="2" charset="0"/>
              </a:rPr>
              <a:t> </a:t>
            </a:r>
            <a:r>
              <a:rPr lang="en-US" sz="2000" dirty="0" err="1">
                <a:latin typeface="Montserrat" panose="00000500000000000000" pitchFamily="2" charset="0"/>
              </a:rPr>
              <a:t>bổ</a:t>
            </a:r>
            <a:r>
              <a:rPr lang="en-US" sz="2000" dirty="0">
                <a:latin typeface="Montserrat" panose="00000500000000000000" pitchFamily="2" charset="0"/>
              </a:rPr>
              <a:t> UE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AMF, </a:t>
            </a:r>
            <a:r>
              <a:rPr lang="en-US" sz="2000" dirty="0" err="1">
                <a:latin typeface="Montserrat" panose="00000500000000000000" pitchFamily="2" charset="0"/>
              </a:rPr>
              <a:t>đánh</a:t>
            </a:r>
            <a:r>
              <a:rPr lang="en-US" sz="2000" dirty="0">
                <a:latin typeface="Montserrat" panose="00000500000000000000" pitchFamily="2" charset="0"/>
              </a:rPr>
              <a:t> </a:t>
            </a:r>
            <a:r>
              <a:rPr lang="en-US" sz="2000" dirty="0" err="1">
                <a:latin typeface="Montserrat" panose="00000500000000000000" pitchFamily="2" charset="0"/>
              </a:rPr>
              <a:t>giá</a:t>
            </a:r>
            <a:r>
              <a:rPr lang="en-US" sz="2000" dirty="0">
                <a:latin typeface="Montserrat" panose="00000500000000000000" pitchFamily="2" charset="0"/>
              </a:rPr>
              <a:t> </a:t>
            </a:r>
            <a:r>
              <a:rPr lang="en-US" sz="2000" dirty="0" err="1">
                <a:latin typeface="Montserrat" panose="00000500000000000000" pitchFamily="2" charset="0"/>
              </a:rPr>
              <a:t>hiệu</a:t>
            </a:r>
            <a:r>
              <a:rPr lang="en-US" sz="2000" dirty="0">
                <a:latin typeface="Montserrat" panose="00000500000000000000" pitchFamily="2" charset="0"/>
              </a:rPr>
              <a:t> </a:t>
            </a:r>
            <a:r>
              <a:rPr lang="en-US" sz="2000" dirty="0" err="1">
                <a:latin typeface="Montserrat" panose="00000500000000000000" pitchFamily="2" charset="0"/>
              </a:rPr>
              <a:t>quả</a:t>
            </a:r>
            <a:r>
              <a:rPr lang="en-US" sz="2000" dirty="0">
                <a:latin typeface="Montserrat" panose="00000500000000000000" pitchFamily="2" charset="0"/>
              </a:rPr>
              <a:t> </a:t>
            </a:r>
            <a:r>
              <a:rPr lang="en-US" sz="2000" dirty="0" err="1">
                <a:latin typeface="Montserrat" panose="00000500000000000000" pitchFamily="2" charset="0"/>
              </a:rPr>
              <a:t>cân</a:t>
            </a:r>
            <a:r>
              <a:rPr lang="en-US" sz="2000" dirty="0">
                <a:latin typeface="Montserrat" panose="00000500000000000000" pitchFamily="2" charset="0"/>
              </a:rPr>
              <a:t> </a:t>
            </a:r>
            <a:r>
              <a:rPr lang="en-US" sz="2000" dirty="0" err="1">
                <a:latin typeface="Montserrat" panose="00000500000000000000" pitchFamily="2" charset="0"/>
              </a:rPr>
              <a:t>bằng</a:t>
            </a:r>
            <a:r>
              <a:rPr lang="en-US" sz="2000" dirty="0">
                <a:latin typeface="Montserrat" panose="00000500000000000000" pitchFamily="2" charset="0"/>
              </a:rPr>
              <a:t> </a:t>
            </a:r>
            <a:r>
              <a:rPr lang="en-US" sz="2000" dirty="0" err="1">
                <a:latin typeface="Montserrat" panose="00000500000000000000" pitchFamily="2" charset="0"/>
              </a:rPr>
              <a:t>tải</a:t>
            </a:r>
            <a:r>
              <a:rPr lang="en-US" sz="2000" dirty="0">
                <a:latin typeface="Montserrat" panose="00000500000000000000" pitchFamily="2" charset="0"/>
              </a:rPr>
              <a:t>.</a:t>
            </a:r>
          </a:p>
          <a:p>
            <a:pPr lvl="1">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636"/>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298119" y="7271063"/>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69342" y="9057162"/>
            <a:ext cx="37350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4</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145613"/>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235372" y="1610043"/>
            <a:ext cx="8811855" cy="5317731"/>
          </a:xfrm>
          <a:prstGeom prst="rect">
            <a:avLst/>
          </a:prstGeom>
        </p:spPr>
      </p:pic>
      <p:sp>
        <p:nvSpPr>
          <p:cNvPr id="17" name="Rectangle 16"/>
          <p:cNvSpPr/>
          <p:nvPr/>
        </p:nvSpPr>
        <p:spPr>
          <a:xfrm>
            <a:off x="855136" y="2504249"/>
            <a:ext cx="7877830" cy="51706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Montserrat" panose="00000500000000000000" pitchFamily="2" charset="0"/>
              </a:rPr>
              <a:t>UE (200): </a:t>
            </a:r>
            <a:r>
              <a:rPr lang="en-US" sz="2000" dirty="0" err="1">
                <a:latin typeface="Montserrat" panose="00000500000000000000" pitchFamily="2" charset="0"/>
              </a:rPr>
              <a:t>Mỗi</a:t>
            </a:r>
            <a:r>
              <a:rPr lang="en-US" sz="2000" dirty="0">
                <a:latin typeface="Montserrat" panose="00000500000000000000" pitchFamily="2" charset="0"/>
              </a:rPr>
              <a:t> UE </a:t>
            </a:r>
            <a:r>
              <a:rPr lang="en-US" sz="2000" dirty="0" err="1">
                <a:latin typeface="Montserrat" panose="00000500000000000000" pitchFamily="2" charset="0"/>
              </a:rPr>
              <a:t>có</a:t>
            </a:r>
            <a:r>
              <a:rPr lang="en-US" sz="2000" dirty="0">
                <a:latin typeface="Montserrat" panose="00000500000000000000" pitchFamily="2" charset="0"/>
              </a:rPr>
              <a:t> TMSI (452040000000001 + </a:t>
            </a:r>
            <a:r>
              <a:rPr lang="en-US" sz="2000" dirty="0" err="1">
                <a:latin typeface="Montserrat" panose="00000500000000000000" pitchFamily="2" charset="0"/>
              </a:rPr>
              <a:t>i</a:t>
            </a:r>
            <a:r>
              <a:rPr lang="en-US" sz="2000" dirty="0">
                <a:latin typeface="Montserrat" panose="00000500000000000000" pitchFamily="2" charset="0"/>
              </a:rPr>
              <a:t>, </a:t>
            </a:r>
            <a:r>
              <a:rPr lang="en-US" sz="2000" dirty="0" err="1">
                <a:latin typeface="Montserrat" panose="00000500000000000000" pitchFamily="2" charset="0"/>
              </a:rPr>
              <a:t>tăng</a:t>
            </a:r>
            <a:r>
              <a:rPr lang="en-US" sz="2000" dirty="0">
                <a:latin typeface="Montserrat" panose="00000500000000000000" pitchFamily="2" charset="0"/>
              </a:rPr>
              <a:t> </a:t>
            </a:r>
            <a:r>
              <a:rPr lang="en-US" sz="2000" dirty="0" err="1">
                <a:latin typeface="Montserrat" panose="00000500000000000000" pitchFamily="2" charset="0"/>
              </a:rPr>
              <a:t>dần</a:t>
            </a:r>
            <a:r>
              <a:rPr lang="en-US" sz="2000" dirty="0" smtClean="0">
                <a:latin typeface="Montserrat" panose="00000500000000000000" pitchFamily="2" charset="0"/>
              </a:rPr>
              <a:t>), </a:t>
            </a:r>
            <a:r>
              <a:rPr lang="en-US" sz="2000" dirty="0" err="1" smtClean="0">
                <a:latin typeface="Montserrat" panose="00000500000000000000" pitchFamily="2" charset="0"/>
              </a:rPr>
              <a:t>trạng</a:t>
            </a:r>
            <a:r>
              <a:rPr lang="en-US" sz="2000" dirty="0" smtClean="0">
                <a:latin typeface="Montserrat" panose="00000500000000000000" pitchFamily="2" charset="0"/>
              </a:rPr>
              <a:t> </a:t>
            </a:r>
            <a:r>
              <a:rPr lang="en-US" sz="2000" dirty="0" err="1">
                <a:latin typeface="Montserrat" panose="00000500000000000000" pitchFamily="2" charset="0"/>
              </a:rPr>
              <a:t>thái</a:t>
            </a:r>
            <a:r>
              <a:rPr lang="en-US" sz="2000" dirty="0">
                <a:latin typeface="Montserrat" panose="00000500000000000000" pitchFamily="2" charset="0"/>
              </a:rPr>
              <a:t> (IDLE, REGISTERED, CONNECTED), timer x random (</a:t>
            </a:r>
            <a:r>
              <a:rPr lang="en-US" sz="2000" dirty="0" smtClean="0">
                <a:latin typeface="Montserrat" panose="00000500000000000000" pitchFamily="2" charset="0"/>
              </a:rPr>
              <a:t>500-3000ms</a:t>
            </a:r>
            <a:r>
              <a:rPr lang="en-US" sz="2000" dirty="0">
                <a:latin typeface="Montserrat" panose="00000500000000000000" pitchFamily="2"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a:latin typeface="Montserrat" panose="00000500000000000000" pitchFamily="2" charset="0"/>
              </a:rPr>
              <a:t> </a:t>
            </a:r>
            <a:r>
              <a:rPr lang="en-US" sz="2000" dirty="0" smtClean="0">
                <a:latin typeface="Montserrat" panose="00000500000000000000" pitchFamily="2" charset="0"/>
              </a:rPr>
              <a:t>(1): </a:t>
            </a:r>
            <a:r>
              <a:rPr lang="en-US" sz="2000" dirty="0" err="1">
                <a:latin typeface="Montserrat" panose="00000500000000000000" pitchFamily="2" charset="0"/>
              </a:rPr>
              <a:t>gNBID</a:t>
            </a:r>
            <a:r>
              <a:rPr lang="en-US" sz="2000" dirty="0">
                <a:latin typeface="Montserrat" panose="00000500000000000000" pitchFamily="2" charset="0"/>
              </a:rPr>
              <a:t> (26 bits), </a:t>
            </a:r>
            <a:r>
              <a:rPr lang="en-US" sz="2000" dirty="0" err="1">
                <a:latin typeface="Montserrat" panose="00000500000000000000" pitchFamily="2" charset="0"/>
              </a:rPr>
              <a:t>quản</a:t>
            </a:r>
            <a:r>
              <a:rPr lang="en-US" sz="2000" dirty="0">
                <a:latin typeface="Montserrat" panose="00000500000000000000" pitchFamily="2" charset="0"/>
              </a:rPr>
              <a:t> </a:t>
            </a:r>
            <a:r>
              <a:rPr lang="en-US" sz="2000" dirty="0" err="1">
                <a:latin typeface="Montserrat" panose="00000500000000000000" pitchFamily="2" charset="0"/>
              </a:rPr>
              <a:t>lý</a:t>
            </a:r>
            <a:r>
              <a:rPr lang="en-US" sz="2000" dirty="0">
                <a:latin typeface="Montserrat" panose="00000500000000000000" pitchFamily="2" charset="0"/>
              </a:rPr>
              <a:t> UE qua 5G S-TMSI (16 bits), </a:t>
            </a:r>
            <a:r>
              <a:rPr lang="en-US" sz="2000" dirty="0" err="1">
                <a:latin typeface="Montserrat" panose="00000500000000000000" pitchFamily="2" charset="0"/>
              </a:rPr>
              <a:t>kết</a:t>
            </a:r>
            <a:r>
              <a:rPr lang="en-US" sz="2000" dirty="0">
                <a:latin typeface="Montserrat" panose="00000500000000000000" pitchFamily="2" charset="0"/>
              </a:rPr>
              <a:t> </a:t>
            </a:r>
            <a:r>
              <a:rPr lang="en-US" sz="2000" dirty="0" err="1">
                <a:latin typeface="Montserrat" panose="00000500000000000000" pitchFamily="2" charset="0"/>
              </a:rPr>
              <a:t>nối</a:t>
            </a:r>
            <a:r>
              <a:rPr lang="en-US" sz="2000" dirty="0">
                <a:latin typeface="Montserrat" panose="00000500000000000000" pitchFamily="2" charset="0"/>
              </a:rPr>
              <a:t> AMF qua SCTP socket ( port 9100).</a:t>
            </a:r>
          </a:p>
          <a:p>
            <a:pPr marL="285750" indent="-285750">
              <a:lnSpc>
                <a:spcPct val="150000"/>
              </a:lnSpc>
              <a:buFont typeface="Arial" panose="020B0604020202020204" pitchFamily="34" charset="0"/>
              <a:buChar char="•"/>
            </a:pPr>
            <a:r>
              <a:rPr lang="vi-VN" sz="2000" dirty="0">
                <a:latin typeface="Montserrat" panose="00000500000000000000" pitchFamily="2" charset="0"/>
              </a:rPr>
              <a:t>AMF (5): Dung lượng (40, 20, 30, 70, 40 UE), định danh (AMF Region ID 8 bits, Set ID 10 bits, Pointer 6 bits).</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en-US" sz="2000" dirty="0" err="1">
                <a:latin typeface="Montserrat" panose="00000500000000000000" pitchFamily="2" charset="0"/>
              </a:rPr>
              <a:t>Giao</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p>
          <a:p>
            <a:pPr marL="800100" lvl="1" indent="-342900">
              <a:lnSpc>
                <a:spcPct val="150000"/>
              </a:lnSpc>
              <a:buFont typeface="Courier New" panose="02070309020205020404" pitchFamily="49" charset="0"/>
              <a:buChar char="o"/>
            </a:pPr>
            <a:r>
              <a:rPr lang="en-US" sz="2000" dirty="0">
                <a:latin typeface="Montserrat" panose="00000500000000000000" pitchFamily="2" charset="0"/>
              </a:rPr>
              <a:t>UE ↔ </a:t>
            </a:r>
            <a:r>
              <a:rPr lang="en-US" sz="2000" dirty="0" err="1">
                <a:latin typeface="Montserrat" panose="00000500000000000000" pitchFamily="2" charset="0"/>
              </a:rPr>
              <a:t>gNodeB</a:t>
            </a:r>
            <a:r>
              <a:rPr lang="en-US" sz="2000" dirty="0">
                <a:latin typeface="Montserrat" panose="00000500000000000000" pitchFamily="2" charset="0"/>
              </a:rPr>
              <a:t>: Shared Memory </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gNodeB</a:t>
            </a:r>
            <a:r>
              <a:rPr lang="en-US" sz="2000" dirty="0">
                <a:latin typeface="Montserrat" panose="00000500000000000000" pitchFamily="2" charset="0"/>
              </a:rPr>
              <a:t> ↔ AMF: SCTP socket </a:t>
            </a:r>
          </a:p>
          <a:p>
            <a:pPr>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1023678" y="1754616"/>
            <a:ext cx="3039615" cy="400110"/>
          </a:xfrm>
          <a:prstGeom prst="rect">
            <a:avLst/>
          </a:prstGeom>
          <a:noFill/>
        </p:spPr>
        <p:txBody>
          <a:bodyPr wrap="none" rtlCol="0">
            <a:spAutoFit/>
          </a:bodyPr>
          <a:lstStyle/>
          <a:p>
            <a:r>
              <a:rPr lang="en-US" sz="2000" b="1" dirty="0" smtClean="0">
                <a:latin typeface="Montserrat" panose="020B0604020202020204" charset="0"/>
              </a:rPr>
              <a:t>2.1. </a:t>
            </a:r>
            <a:r>
              <a:rPr lang="en-US" sz="2000" b="1" dirty="0" err="1" smtClean="0">
                <a:latin typeface="Montserrat" panose="020B0604020202020204" charset="0"/>
              </a:rPr>
              <a:t>Mô</a:t>
            </a:r>
            <a:r>
              <a:rPr lang="en-US" sz="2000" b="1" dirty="0" smtClean="0">
                <a:latin typeface="Montserrat" panose="020B0604020202020204" charset="0"/>
              </a:rPr>
              <a:t> </a:t>
            </a:r>
            <a:r>
              <a:rPr lang="en-US" sz="2000" b="1" dirty="0" err="1" smtClean="0">
                <a:latin typeface="Montserrat" panose="020B0604020202020204" charset="0"/>
              </a:rPr>
              <a:t>hình</a:t>
            </a:r>
            <a:r>
              <a:rPr lang="en-US" sz="2000" b="1" dirty="0" smtClean="0">
                <a:latin typeface="Montserrat" panose="020B0604020202020204" charset="0"/>
              </a:rPr>
              <a:t> </a:t>
            </a:r>
            <a:r>
              <a:rPr lang="en-US" sz="2000" b="1" dirty="0" err="1" smtClean="0">
                <a:latin typeface="Montserrat" panose="020B0604020202020204" charset="0"/>
              </a:rPr>
              <a:t>hệ</a:t>
            </a:r>
            <a:r>
              <a:rPr lang="en-US" sz="2000" b="1" dirty="0" smtClean="0">
                <a:latin typeface="Montserrat" panose="020B0604020202020204" charset="0"/>
              </a:rPr>
              <a:t> </a:t>
            </a:r>
            <a:r>
              <a:rPr lang="en-US" sz="2000" b="1" dirty="0" err="1" smtClean="0">
                <a:latin typeface="Montserrat" panose="020B0604020202020204" charset="0"/>
              </a:rPr>
              <a:t>thống</a:t>
            </a:r>
            <a:endParaRPr lang="en-US" sz="2000" b="1" dirty="0">
              <a:latin typeface="Montserrat" panose="020B0604020202020204" charset="0"/>
            </a:endParaRPr>
          </a:p>
        </p:txBody>
      </p:sp>
    </p:spTree>
    <p:extLst>
      <p:ext uri="{BB962C8B-B14F-4D97-AF65-F5344CB8AC3E}">
        <p14:creationId xmlns:p14="http://schemas.microsoft.com/office/powerpoint/2010/main" val="582038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2860"/>
            <a:ext cx="184404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7564" y="9092410"/>
            <a:ext cx="35747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5</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425755"/>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2.1.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hình</a:t>
            </a:r>
            <a:r>
              <a:rPr lang="en-US" sz="2000" b="1" dirty="0" smtClean="0">
                <a:latin typeface="Montserrat" panose="00000500000000000000" pitchFamily="2" charset="0"/>
              </a:rPr>
              <a:t> </a:t>
            </a:r>
            <a:r>
              <a:rPr lang="en-US" sz="2000" b="1" dirty="0" err="1" smtClean="0">
                <a:latin typeface="Montserrat" panose="00000500000000000000" pitchFamily="2" charset="0"/>
              </a:rPr>
              <a:t>hệ</a:t>
            </a:r>
            <a:r>
              <a:rPr lang="en-US" sz="2000" b="1" dirty="0" smtClean="0">
                <a:latin typeface="Montserrat" panose="00000500000000000000" pitchFamily="2" charset="0"/>
              </a:rPr>
              <a:t> </a:t>
            </a:r>
            <a:r>
              <a:rPr lang="en-US" sz="2000" b="1" dirty="0" err="1" smtClean="0">
                <a:latin typeface="Montserrat" panose="00000500000000000000" pitchFamily="2" charset="0"/>
              </a:rPr>
              <a:t>thống</a:t>
            </a:r>
            <a:endParaRPr lang="en-US" sz="2000" b="1" dirty="0">
              <a:latin typeface="Montserrat" panose="00000500000000000000"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1425755"/>
            <a:ext cx="7833271" cy="7254935"/>
          </a:xfrm>
          <a:prstGeom prst="rect">
            <a:avLst/>
          </a:prstGeom>
        </p:spPr>
      </p:pic>
      <p:sp>
        <p:nvSpPr>
          <p:cNvPr id="5" name="TextBox 4"/>
          <p:cNvSpPr txBox="1"/>
          <p:nvPr/>
        </p:nvSpPr>
        <p:spPr>
          <a:xfrm>
            <a:off x="949906" y="2247900"/>
            <a:ext cx="9296400" cy="99719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UE_RRC_CONNECTION_REQUEST</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0x10)</a:t>
            </a:r>
          </a:p>
          <a:p>
            <a:pPr marL="800100" lvl="1" indent="-342900">
              <a:lnSpc>
                <a:spcPct val="150000"/>
              </a:lnSpc>
              <a:buFont typeface="Courier New" panose="02070309020205020404" pitchFamily="49" charset="0"/>
              <a:buChar char="o"/>
            </a:pPr>
            <a:r>
              <a:rPr lang="en-US" dirty="0" err="1" smtClean="0">
                <a:latin typeface="Montserrat" panose="00000500000000000000" pitchFamily="2" charset="0"/>
              </a:rPr>
              <a:t>RandomValue</a:t>
            </a:r>
            <a:r>
              <a:rPr lang="en-US" dirty="0" smtClean="0">
                <a:latin typeface="Montserrat" panose="00000500000000000000" pitchFamily="2" charset="0"/>
              </a:rPr>
              <a: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5G-STMSI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TMSI, 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RRC_UE_CONNECTION_RESPONSE</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RRC_NGAP_UE_CONNECTION_ETABLISHMENT_REQUEST</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Registration request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Service request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NGAP_RRC_UE_CONNECTION_ESTABLISHMENT_RESPONSE</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0x13)</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 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NGAP_RRC_PAGING_IND</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0x14)</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RRC_UE_PAGING</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0x15)</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a:lnSpc>
                <a:spcPct val="150000"/>
              </a:lnSpc>
            </a:pPr>
            <a:endParaRPr lang="en-US" sz="2000" dirty="0" smtClean="0">
              <a:latin typeface="Montserrat" panose="00000500000000000000" pitchFamily="2" charset="0"/>
            </a:endParaRPr>
          </a:p>
          <a:p>
            <a:pPr marL="800100" lvl="1" indent="-342900">
              <a:lnSpc>
                <a:spcPct val="150000"/>
              </a:lnSpc>
              <a:buFont typeface="Courier New" panose="02070309020205020404" pitchFamily="49" charset="0"/>
              <a:buChar char="o"/>
            </a:pPr>
            <a:endParaRPr lang="en-US" sz="2000" dirty="0" smtClean="0">
              <a:latin typeface="Montserrat" panose="00000500000000000000" pitchFamily="2" charset="0"/>
            </a:endParaRPr>
          </a:p>
          <a:p>
            <a:pPr lvl="1">
              <a:lnSpc>
                <a:spcPct val="150000"/>
              </a:lnSpc>
            </a:pPr>
            <a:r>
              <a:rPr lang="en-US" sz="2000" dirty="0" smtClean="0">
                <a:latin typeface="Montserrat" panose="00000500000000000000" pitchFamily="2" charset="0"/>
              </a:rPr>
              <a:t>   </a:t>
            </a:r>
          </a:p>
          <a:p>
            <a:pPr>
              <a:lnSpc>
                <a:spcPct val="150000"/>
              </a:lnSpc>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TextBox 14"/>
          <p:cNvSpPr txBox="1"/>
          <p:nvPr/>
        </p:nvSpPr>
        <p:spPr>
          <a:xfrm>
            <a:off x="11956083" y="8760982"/>
            <a:ext cx="4382931"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2. </a:t>
            </a:r>
            <a:r>
              <a:rPr lang="en-US" sz="1900" b="1" dirty="0" err="1" smtClean="0">
                <a:latin typeface="Montserrat" panose="00000500000000000000" pitchFamily="2" charset="0"/>
              </a:rPr>
              <a:t>Luồng</a:t>
            </a:r>
            <a:r>
              <a:rPr lang="en-US" sz="1900" b="1" dirty="0" smtClean="0">
                <a:latin typeface="Montserrat" panose="00000500000000000000" pitchFamily="2" charset="0"/>
              </a:rPr>
              <a:t> </a:t>
            </a:r>
            <a:r>
              <a:rPr lang="en-US" sz="1900" b="1" dirty="0" err="1" smtClean="0">
                <a:latin typeface="Montserrat" panose="00000500000000000000" pitchFamily="2" charset="0"/>
              </a:rPr>
              <a:t>bản</a:t>
            </a:r>
            <a:r>
              <a:rPr lang="en-US" sz="1900" b="1" dirty="0" smtClean="0">
                <a:latin typeface="Montserrat" panose="00000500000000000000" pitchFamily="2" charset="0"/>
              </a:rPr>
              <a:t> tin </a:t>
            </a:r>
            <a:r>
              <a:rPr lang="en-US" sz="1900" b="1" dirty="0" err="1" smtClean="0">
                <a:latin typeface="Montserrat" panose="00000500000000000000" pitchFamily="2" charset="0"/>
              </a:rPr>
              <a:t>hoạt</a:t>
            </a:r>
            <a:r>
              <a:rPr lang="en-US" sz="1900" b="1" dirty="0" smtClean="0">
                <a:latin typeface="Montserrat" panose="00000500000000000000" pitchFamily="2" charset="0"/>
              </a:rPr>
              <a:t> </a:t>
            </a:r>
            <a:r>
              <a:rPr lang="en-US" sz="1900" b="1" dirty="0" err="1" smtClean="0">
                <a:latin typeface="Montserrat" panose="00000500000000000000" pitchFamily="2" charset="0"/>
              </a:rPr>
              <a:t>động</a:t>
            </a:r>
            <a:r>
              <a:rPr lang="en-US" sz="1900" b="1" dirty="0" smtClean="0">
                <a:latin typeface="Montserrat" panose="00000500000000000000" pitchFamily="2" charset="0"/>
              </a:rPr>
              <a:t> </a:t>
            </a:r>
            <a:endParaRPr lang="en-US" sz="1900" b="1" dirty="0">
              <a:latin typeface="Montserrat" panose="00000500000000000000" pitchFamily="2" charset="0"/>
            </a:endParaRPr>
          </a:p>
        </p:txBody>
      </p:sp>
    </p:spTree>
    <p:extLst>
      <p:ext uri="{BB962C8B-B14F-4D97-AF65-F5344CB8AC3E}">
        <p14:creationId xmlns:p14="http://schemas.microsoft.com/office/powerpoint/2010/main" val="2623383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726"/>
            <a:ext cx="182880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6</a:t>
            </a:r>
          </a:p>
        </p:txBody>
      </p:sp>
      <p:grpSp>
        <p:nvGrpSpPr>
          <p:cNvPr id="8" name="Group 8"/>
          <p:cNvGrpSpPr/>
          <p:nvPr/>
        </p:nvGrpSpPr>
        <p:grpSpPr>
          <a:xfrm>
            <a:off x="1055699" y="71376"/>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94080" y="209149"/>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671278"/>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2.2.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chương</a:t>
            </a:r>
            <a:r>
              <a:rPr lang="en-US" sz="2000" b="1" dirty="0" smtClean="0">
                <a:latin typeface="Montserrat" panose="00000500000000000000" pitchFamily="2" charset="0"/>
              </a:rPr>
              <a:t> </a:t>
            </a:r>
            <a:r>
              <a:rPr lang="en-US" sz="2000" b="1" dirty="0" err="1" smtClean="0">
                <a:latin typeface="Montserrat" panose="00000500000000000000" pitchFamily="2" charset="0"/>
              </a:rPr>
              <a:t>trình</a:t>
            </a:r>
            <a:r>
              <a:rPr lang="en-US" sz="2000" b="1" dirty="0" smtClean="0">
                <a:latin typeface="Montserrat" panose="00000500000000000000" pitchFamily="2" charset="0"/>
              </a:rPr>
              <a:t>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phỏng</a:t>
            </a:r>
            <a:endParaRPr lang="en-US" sz="2000" b="1" dirty="0">
              <a:latin typeface="Montserrat" panose="00000500000000000000" pitchFamily="2" charset="0"/>
            </a:endParaRPr>
          </a:p>
        </p:txBody>
      </p:sp>
      <p:sp>
        <p:nvSpPr>
          <p:cNvPr id="15" name="TextBox 14"/>
          <p:cNvSpPr txBox="1"/>
          <p:nvPr/>
        </p:nvSpPr>
        <p:spPr>
          <a:xfrm>
            <a:off x="1268897" y="9387146"/>
            <a:ext cx="4664931" cy="707886"/>
          </a:xfrm>
          <a:prstGeom prst="rect">
            <a:avLst/>
          </a:prstGeom>
          <a:noFill/>
        </p:spPr>
        <p:txBody>
          <a:bodyPr wrap="square" rtlCol="0">
            <a:spAutoFit/>
          </a:bodyPr>
          <a:lstStyle/>
          <a:p>
            <a:pPr algn="ctr"/>
            <a:r>
              <a:rPr lang="en-US" sz="2000" b="1" dirty="0" err="1" smtClean="0">
                <a:latin typeface="Montserrat" panose="00000500000000000000" pitchFamily="2" charset="0"/>
              </a:rPr>
              <a:t>Bảng</a:t>
            </a:r>
            <a:r>
              <a:rPr lang="en-US" sz="2000" b="1" dirty="0" smtClean="0">
                <a:latin typeface="Montserrat" panose="00000500000000000000" pitchFamily="2" charset="0"/>
              </a:rPr>
              <a:t> 3.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t>
            </a:r>
            <a:r>
              <a:rPr lang="en-US" sz="2000" b="1" dirty="0" err="1" smtClean="0">
                <a:latin typeface="Montserrat" panose="00000500000000000000" pitchFamily="2" charset="0"/>
              </a:rPr>
              <a:t>chức</a:t>
            </a:r>
            <a:r>
              <a:rPr lang="en-US" sz="2000" b="1" dirty="0" smtClean="0">
                <a:latin typeface="Montserrat" panose="00000500000000000000" pitchFamily="2" charset="0"/>
              </a:rPr>
              <a:t> </a:t>
            </a:r>
            <a:r>
              <a:rPr lang="en-US" sz="2000" b="1" dirty="0" err="1" smtClean="0">
                <a:latin typeface="Montserrat" panose="00000500000000000000" pitchFamily="2" charset="0"/>
              </a:rPr>
              <a:t>năng</a:t>
            </a:r>
            <a:r>
              <a:rPr lang="en-US" sz="2000" b="1" dirty="0" smtClean="0">
                <a:latin typeface="Montserrat" panose="00000500000000000000" pitchFamily="2" charset="0"/>
              </a:rPr>
              <a:t> 3 process UE, </a:t>
            </a:r>
            <a:r>
              <a:rPr lang="en-US" sz="2000" b="1" dirty="0" err="1" smtClean="0">
                <a:latin typeface="Montserrat" panose="00000500000000000000" pitchFamily="2" charset="0"/>
              </a:rPr>
              <a:t>gNB</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AMF </a:t>
            </a:r>
            <a:endParaRPr lang="en-US" sz="2000" b="1" dirty="0">
              <a:latin typeface="Montserrat" panose="00000500000000000000" pitchFamily="2" charset="0"/>
            </a:endParaRPr>
          </a:p>
        </p:txBody>
      </p:sp>
      <p:pic>
        <p:nvPicPr>
          <p:cNvPr id="4" name="Picture 3"/>
          <p:cNvPicPr>
            <a:picLocks noChangeAspect="1"/>
          </p:cNvPicPr>
          <p:nvPr/>
        </p:nvPicPr>
        <p:blipFill>
          <a:blip r:embed="rId4"/>
          <a:stretch>
            <a:fillRect/>
          </a:stretch>
        </p:blipFill>
        <p:spPr>
          <a:xfrm>
            <a:off x="6104872" y="209149"/>
            <a:ext cx="10980148" cy="10012424"/>
          </a:xfrm>
          <a:prstGeom prst="rect">
            <a:avLst/>
          </a:prstGeom>
        </p:spPr>
      </p:pic>
    </p:spTree>
    <p:extLst>
      <p:ext uri="{BB962C8B-B14F-4D97-AF65-F5344CB8AC3E}">
        <p14:creationId xmlns:p14="http://schemas.microsoft.com/office/powerpoint/2010/main" val="4231421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25998" y="9092410"/>
            <a:ext cx="320601"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7</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1270000" y="2110755"/>
            <a:ext cx="8559800" cy="7602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Mục</a:t>
            </a:r>
            <a:r>
              <a:rPr lang="en-US" sz="2000" b="1" dirty="0" smtClean="0">
                <a:latin typeface="Montserrat" panose="00000500000000000000" pitchFamily="2" charset="0"/>
              </a:rPr>
              <a:t> </a:t>
            </a:r>
            <a:r>
              <a:rPr lang="en-US" sz="2000" b="1" dirty="0" err="1" smtClean="0">
                <a:latin typeface="Montserrat" panose="00000500000000000000" pitchFamily="2" charset="0"/>
              </a:rPr>
              <a:t>đích</a:t>
            </a:r>
            <a:r>
              <a:rPr lang="en-US" sz="2000" b="1" dirty="0" smtClean="0">
                <a:latin typeface="Montserrat" panose="00000500000000000000" pitchFamily="2" charset="0"/>
              </a:rPr>
              <a:t>: </a:t>
            </a:r>
            <a:r>
              <a:rPr lang="vi-VN" sz="2000" dirty="0">
                <a:latin typeface="Montserrat" panose="00000500000000000000" pitchFamily="2" charset="0"/>
              </a:rPr>
              <a:t>Phân bổ tài nguyên hoặc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vi-VN" sz="2000" dirty="0" smtClean="0">
                <a:latin typeface="Montserrat" panose="00000500000000000000" pitchFamily="2" charset="0"/>
              </a:rPr>
              <a:t> </a:t>
            </a:r>
            <a:r>
              <a:rPr lang="vi-VN" sz="2000" dirty="0">
                <a:latin typeface="Montserrat" panose="00000500000000000000" pitchFamily="2" charset="0"/>
              </a:rPr>
              <a:t>(như UE trong mạng 5G) cho các thực thể (như AMF) theo tỷ lệ trọng số được gán, đảm bảo không thực thể nào bị quá tải và phân bổ diễn ra mượt mà, tránh tình trạng ưu tiên liên tục </a:t>
            </a:r>
            <a:r>
              <a:rPr lang="vi-VN" sz="2000" dirty="0" smtClean="0">
                <a:latin typeface="Montserrat" panose="00000500000000000000" pitchFamily="2" charset="0"/>
              </a:rPr>
              <a:t>ch</a:t>
            </a:r>
            <a:r>
              <a:rPr lang="en-US" sz="2000" dirty="0" smtClean="0">
                <a:latin typeface="Montserrat" panose="00000500000000000000" pitchFamily="2" charset="0"/>
              </a:rPr>
              <a:t>o </a:t>
            </a:r>
            <a:r>
              <a:rPr lang="en-US" sz="2000" dirty="0" err="1" smtClean="0">
                <a:latin typeface="Montserrat" panose="00000500000000000000" pitchFamily="2" charset="0"/>
              </a:rPr>
              <a:t>thực</a:t>
            </a:r>
            <a:r>
              <a:rPr lang="en-US" sz="2000" dirty="0" smtClean="0">
                <a:latin typeface="Montserrat" panose="00000500000000000000" pitchFamily="2" charset="0"/>
              </a:rPr>
              <a:t> </a:t>
            </a:r>
            <a:r>
              <a:rPr lang="en-US" sz="2000" dirty="0" err="1" smtClean="0">
                <a:latin typeface="Montserrat" panose="00000500000000000000" pitchFamily="2" charset="0"/>
              </a:rPr>
              <a:t>thể</a:t>
            </a:r>
            <a:r>
              <a:rPr lang="vi-VN" sz="2000" dirty="0" smtClean="0">
                <a:latin typeface="Montserrat" panose="00000500000000000000" pitchFamily="2" charset="0"/>
              </a:rPr>
              <a:t> </a:t>
            </a:r>
            <a:r>
              <a:rPr lang="vi-VN" sz="2000" dirty="0">
                <a:latin typeface="Montserrat" panose="00000500000000000000" pitchFamily="2" charset="0"/>
              </a:rPr>
              <a:t>có </a:t>
            </a:r>
            <a:r>
              <a:rPr lang="vi-VN" sz="2000" dirty="0" smtClean="0">
                <a:latin typeface="Montserrat" panose="00000500000000000000" pitchFamily="2" charset="0"/>
              </a:rPr>
              <a:t>trọng số </a:t>
            </a:r>
            <a:r>
              <a:rPr lang="vi-VN" sz="2000" dirty="0">
                <a:latin typeface="Montserrat" panose="00000500000000000000" pitchFamily="2" charset="0"/>
              </a:rPr>
              <a:t>cao</a:t>
            </a:r>
            <a:r>
              <a:rPr lang="vi-VN" sz="2000" dirty="0"/>
              <a:t>.</a:t>
            </a:r>
          </a:p>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Đầu</a:t>
            </a:r>
            <a:r>
              <a:rPr lang="en-US" sz="2000" b="1" dirty="0" smtClean="0">
                <a:latin typeface="Montserrat" panose="00000500000000000000" pitchFamily="2" charset="0"/>
              </a:rPr>
              <a:t> </a:t>
            </a:r>
            <a:r>
              <a:rPr lang="en-US" sz="2000" b="1" dirty="0" err="1" smtClean="0">
                <a:latin typeface="Montserrat" panose="00000500000000000000" pitchFamily="2" charset="0"/>
              </a:rPr>
              <a:t>vào</a:t>
            </a:r>
            <a:r>
              <a:rPr lang="en-US" sz="2000" b="1"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ban </a:t>
            </a:r>
            <a:r>
              <a:rPr lang="en-US" sz="2000" dirty="0" err="1">
                <a:latin typeface="Montserrat" panose="00000500000000000000" pitchFamily="2" charset="0"/>
              </a:rPr>
              <a:t>đầu</a:t>
            </a:r>
            <a:r>
              <a:rPr lang="en-US" sz="2000" dirty="0">
                <a:latin typeface="Montserrat" panose="00000500000000000000" pitchFamily="2" charset="0"/>
              </a:rPr>
              <a:t> = capacity (40, 20, 30, 70, 40).</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amf_current_weight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khởi</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0, </a:t>
            </a:r>
            <a:r>
              <a:rPr lang="en-US" sz="2000" dirty="0" err="1">
                <a:latin typeface="Montserrat" panose="00000500000000000000" pitchFamily="2" charset="0"/>
              </a:rPr>
              <a:t>cập</a:t>
            </a:r>
            <a:r>
              <a:rPr lang="en-US" sz="2000" dirty="0">
                <a:latin typeface="Montserrat" panose="00000500000000000000" pitchFamily="2" charset="0"/>
              </a:rPr>
              <a:t> </a:t>
            </a:r>
            <a:r>
              <a:rPr lang="en-US" sz="2000" dirty="0" err="1">
                <a:latin typeface="Montserrat" panose="00000500000000000000" pitchFamily="2" charset="0"/>
              </a:rPr>
              <a:t>nhật</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amf_counts</a:t>
            </a:r>
            <a:r>
              <a:rPr lang="en-US" sz="2000" dirty="0">
                <a:latin typeface="Montserrat" panose="00000500000000000000" pitchFamily="2" charset="0"/>
              </a:rPr>
              <a:t>[NUM_AMF]: </a:t>
            </a:r>
            <a:r>
              <a:rPr lang="en-US" sz="2000" dirty="0" err="1">
                <a:latin typeface="Montserrat" panose="00000500000000000000" pitchFamily="2" charset="0"/>
              </a:rPr>
              <a:t>Số</a:t>
            </a:r>
            <a:r>
              <a:rPr lang="en-US" sz="2000" dirty="0">
                <a:latin typeface="Montserrat" panose="00000500000000000000" pitchFamily="2" charset="0"/>
              </a:rPr>
              <a:t> UE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AMF.</a:t>
            </a:r>
          </a:p>
          <a:p>
            <a:pPr marL="800100" lvl="1" indent="-342900">
              <a:lnSpc>
                <a:spcPct val="150000"/>
              </a:lnSpc>
              <a:buFont typeface="Courier New" panose="02070309020205020404" pitchFamily="49" charset="0"/>
              <a:buChar char="o"/>
            </a:pPr>
            <a:r>
              <a:rPr lang="vi-VN" sz="2000" dirty="0">
                <a:latin typeface="Montserrat" panose="00000500000000000000" pitchFamily="2" charset="0"/>
              </a:rPr>
              <a:t>amf_capacity[NUM_AMF]: Dung lượng tối đa (40, 20, 30, 70, 40</a:t>
            </a:r>
            <a:r>
              <a:rPr lang="vi-VN" sz="2000" dirty="0" smtClean="0">
                <a:latin typeface="Montserrat" panose="00000500000000000000" pitchFamily="2" charset="0"/>
              </a:rPr>
              <a:t>).</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vi-VN" sz="2000" b="1" dirty="0">
                <a:latin typeface="Montserrat" panose="00000500000000000000" pitchFamily="2" charset="0"/>
              </a:rPr>
              <a:t>Đầu ra: </a:t>
            </a:r>
            <a:r>
              <a:rPr lang="vi-VN" sz="2000" dirty="0">
                <a:latin typeface="Montserrat" panose="00000500000000000000" pitchFamily="2" charset="0"/>
              </a:rPr>
              <a:t>Index AMF được chọn (0-4, tương ứng </a:t>
            </a:r>
            <a:r>
              <a:rPr lang="vi-VN" sz="2000" dirty="0" smtClean="0">
                <a:latin typeface="Montserrat" panose="00000500000000000000" pitchFamily="2" charset="0"/>
              </a:rPr>
              <a:t>AMF</a:t>
            </a:r>
            <a:r>
              <a:rPr lang="en-US" sz="2000" dirty="0" smtClean="0">
                <a:latin typeface="Montserrat" panose="00000500000000000000" pitchFamily="2" charset="0"/>
              </a:rPr>
              <a:t> </a:t>
            </a:r>
            <a:r>
              <a:rPr lang="vi-VN" sz="2000" dirty="0" smtClean="0">
                <a:latin typeface="Montserrat" panose="00000500000000000000" pitchFamily="2" charset="0"/>
              </a:rPr>
              <a:t>1-5</a:t>
            </a:r>
            <a:r>
              <a:rPr lang="vi-VN" sz="2000" dirty="0">
                <a:latin typeface="Montserrat" panose="00000500000000000000" pitchFamily="2" charset="0"/>
              </a:rPr>
              <a:t>) hoặc -1 (nếu tất cả AMF đầy tải).</a:t>
            </a:r>
          </a:p>
          <a:p>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0623919" y="8131036"/>
            <a:ext cx="59907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4. </a:t>
            </a:r>
            <a:r>
              <a:rPr lang="en-US" sz="1900" b="1" dirty="0" err="1" smtClean="0">
                <a:latin typeface="Montserrat" panose="00000500000000000000" pitchFamily="2" charset="0"/>
              </a:rPr>
              <a:t>Lưu</a:t>
            </a:r>
            <a:r>
              <a:rPr lang="en-US" sz="1900" b="1" dirty="0" smtClean="0">
                <a:latin typeface="Montserrat" panose="00000500000000000000" pitchFamily="2" charset="0"/>
              </a:rPr>
              <a:t> </a:t>
            </a:r>
            <a:r>
              <a:rPr lang="en-US" sz="1900" b="1" dirty="0" err="1" smtClean="0">
                <a:latin typeface="Montserrat" panose="00000500000000000000" pitchFamily="2" charset="0"/>
              </a:rPr>
              <a:t>đồ</a:t>
            </a:r>
            <a:r>
              <a:rPr lang="en-US" sz="1900" b="1" dirty="0" smtClean="0">
                <a:latin typeface="Montserrat" panose="00000500000000000000" pitchFamily="2" charset="0"/>
              </a:rPr>
              <a:t> </a:t>
            </a:r>
            <a:r>
              <a:rPr lang="en-US" sz="1900" b="1" dirty="0" err="1" smtClean="0">
                <a:latin typeface="Montserrat" panose="00000500000000000000" pitchFamily="2" charset="0"/>
              </a:rPr>
              <a:t>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stretch>
            <a:fillRect/>
          </a:stretch>
        </p:blipFill>
        <p:spPr>
          <a:xfrm>
            <a:off x="11725643" y="1950546"/>
            <a:ext cx="3657600" cy="5767768"/>
          </a:xfrm>
          <a:prstGeom prst="rect">
            <a:avLst/>
          </a:prstGeom>
        </p:spPr>
      </p:pic>
    </p:spTree>
    <p:extLst>
      <p:ext uri="{BB962C8B-B14F-4D97-AF65-F5344CB8AC3E}">
        <p14:creationId xmlns:p14="http://schemas.microsoft.com/office/powerpoint/2010/main" val="1837949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8</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949584" y="2023685"/>
            <a:ext cx="9014500" cy="78713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Hoạt</a:t>
            </a:r>
            <a:r>
              <a:rPr lang="en-US" sz="2000" b="1" dirty="0" smtClean="0">
                <a:latin typeface="Montserrat" panose="00000500000000000000" pitchFamily="2" charset="0"/>
              </a:rPr>
              <a:t> </a:t>
            </a:r>
            <a:r>
              <a:rPr lang="en-US" sz="2000" b="1" dirty="0" err="1" smtClean="0">
                <a:latin typeface="Montserrat" panose="00000500000000000000" pitchFamily="2" charset="0"/>
              </a:rPr>
              <a:t>động</a:t>
            </a:r>
            <a:r>
              <a:rPr lang="en-US" sz="2000" b="1"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vi-VN" sz="1900" b="1" dirty="0" smtClean="0">
                <a:latin typeface="Montserrat" panose="00000500000000000000" pitchFamily="2" charset="0"/>
              </a:rPr>
              <a:t>B1</a:t>
            </a:r>
            <a:r>
              <a:rPr lang="vi-VN" sz="1900" b="1" dirty="0">
                <a:latin typeface="Montserrat" panose="00000500000000000000" pitchFamily="2" charset="0"/>
              </a:rPr>
              <a:t>: </a:t>
            </a:r>
            <a:r>
              <a:rPr lang="vi-VN" sz="1900" dirty="0">
                <a:latin typeface="Montserrat" panose="00000500000000000000" pitchFamily="2" charset="0"/>
              </a:rPr>
              <a:t>Tính tổng trọng </a:t>
            </a:r>
            <a:r>
              <a:rPr lang="vi-VN" sz="1900" dirty="0" smtClean="0">
                <a:latin typeface="Montserrat" panose="00000500000000000000" pitchFamily="2" charset="0"/>
              </a:rPr>
              <a:t>số </a:t>
            </a:r>
            <a:r>
              <a:rPr lang="vi-VN" sz="1900" b="1" dirty="0">
                <a:latin typeface="Montserrat" panose="00000500000000000000" pitchFamily="2" charset="0"/>
              </a:rPr>
              <a:t>total = ∑ amf_weight[i]</a:t>
            </a:r>
            <a:r>
              <a:rPr lang="vi-VN" sz="1900" dirty="0">
                <a:latin typeface="Montserrat" panose="00000500000000000000" pitchFamily="2" charset="0"/>
              </a:rPr>
              <a:t>.</a:t>
            </a:r>
            <a:br>
              <a:rPr lang="vi-VN" sz="1900" dirty="0">
                <a:latin typeface="Montserrat" panose="00000500000000000000" pitchFamily="2" charset="0"/>
              </a:rPr>
            </a:br>
            <a:r>
              <a:rPr lang="vi-VN" sz="1900" dirty="0">
                <a:latin typeface="Montserrat" panose="00000500000000000000" pitchFamily="2" charset="0"/>
              </a:rPr>
              <a:t>Đây là tổng trọng số của tất cả AMF, dùng để điều chỉnh lại cân bằng khi phân bổ</a:t>
            </a:r>
            <a:r>
              <a:rPr lang="vi-VN" sz="1900" dirty="0" smtClean="0">
                <a:latin typeface="Montserrat" panose="00000500000000000000" pitchFamily="2" charset="0"/>
              </a:rPr>
              <a:t>.</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B2: </a:t>
            </a:r>
            <a:r>
              <a:rPr lang="en-US" sz="1900" dirty="0" err="1" smtClean="0">
                <a:latin typeface="Montserrat" panose="00000500000000000000" pitchFamily="2" charset="0"/>
              </a:rPr>
              <a:t>Cập</a:t>
            </a:r>
            <a:r>
              <a:rPr lang="en-US" sz="1900" dirty="0" smtClean="0">
                <a:latin typeface="Montserrat" panose="00000500000000000000" pitchFamily="2" charset="0"/>
              </a:rPr>
              <a:t> </a:t>
            </a:r>
            <a:r>
              <a:rPr lang="en-US" sz="1900" dirty="0" err="1" smtClean="0">
                <a:latin typeface="Montserrat" panose="00000500000000000000" pitchFamily="2" charset="0"/>
              </a:rPr>
              <a:t>nhật</a:t>
            </a:r>
            <a:r>
              <a:rPr lang="en-US" sz="1900" dirty="0" smtClean="0">
                <a:latin typeface="Montserrat" panose="00000500000000000000" pitchFamily="2" charset="0"/>
              </a:rPr>
              <a:t> </a:t>
            </a:r>
            <a:r>
              <a:rPr lang="en-US" sz="1900" dirty="0" err="1" smtClean="0">
                <a:latin typeface="Montserrat" panose="00000500000000000000" pitchFamily="2" charset="0"/>
              </a:rPr>
              <a:t>current_weight</a:t>
            </a:r>
            <a:r>
              <a:rPr lang="en-US" sz="1900" dirty="0" smtClean="0">
                <a:latin typeface="Montserrat" panose="00000500000000000000" pitchFamily="2" charset="0"/>
              </a:rPr>
              <a:t>, </a:t>
            </a:r>
            <a:r>
              <a:rPr lang="en-US" sz="1900" dirty="0" err="1" smtClean="0">
                <a:latin typeface="Montserrat" panose="00000500000000000000" pitchFamily="2" charset="0"/>
              </a:rPr>
              <a:t>với</a:t>
            </a:r>
            <a:r>
              <a:rPr lang="en-US" sz="1900" dirty="0" smtClean="0">
                <a:latin typeface="Montserrat" panose="00000500000000000000" pitchFamily="2" charset="0"/>
              </a:rPr>
              <a:t> </a:t>
            </a:r>
            <a:r>
              <a:rPr lang="en-US" sz="1900" dirty="0" err="1">
                <a:latin typeface="Montserrat" panose="00000500000000000000" pitchFamily="2" charset="0"/>
              </a:rPr>
              <a:t>mỗi</a:t>
            </a:r>
            <a:r>
              <a:rPr lang="en-US" sz="1900" dirty="0">
                <a:latin typeface="Montserrat" panose="00000500000000000000" pitchFamily="2" charset="0"/>
              </a:rPr>
              <a:t> AMF </a:t>
            </a:r>
            <a:r>
              <a:rPr lang="en-US" sz="1900" dirty="0" err="1">
                <a:latin typeface="Montserrat" panose="00000500000000000000" pitchFamily="2" charset="0"/>
              </a:rPr>
              <a:t>i</a:t>
            </a:r>
            <a:r>
              <a:rPr lang="en-US" sz="1900" dirty="0">
                <a:latin typeface="Montserrat" panose="00000500000000000000" pitchFamily="2" charset="0"/>
              </a:rPr>
              <a:t>, ta </a:t>
            </a:r>
            <a:r>
              <a:rPr lang="en-US" sz="1900" b="1" dirty="0" err="1">
                <a:latin typeface="Montserrat" panose="00000500000000000000" pitchFamily="2" charset="0"/>
              </a:rPr>
              <a:t>cộng</a:t>
            </a:r>
            <a:r>
              <a:rPr lang="en-US" sz="1900" b="1" dirty="0">
                <a:latin typeface="Montserrat" panose="00000500000000000000" pitchFamily="2" charset="0"/>
              </a:rPr>
              <a:t> </a:t>
            </a:r>
            <a:r>
              <a:rPr lang="en-US" sz="1900" b="1" dirty="0" err="1">
                <a:latin typeface="Montserrat" panose="00000500000000000000" pitchFamily="2" charset="0"/>
              </a:rPr>
              <a:t>thêm</a:t>
            </a:r>
            <a:r>
              <a:rPr lang="en-US" sz="1900" b="1" dirty="0">
                <a:latin typeface="Montserrat" panose="00000500000000000000" pitchFamily="2" charset="0"/>
              </a:rPr>
              <a:t> </a:t>
            </a:r>
            <a:r>
              <a:rPr lang="en-US" sz="1900" b="1" dirty="0" err="1">
                <a:latin typeface="Montserrat" panose="00000500000000000000" pitchFamily="2" charset="0"/>
              </a:rPr>
              <a:t>amf_weight</a:t>
            </a:r>
            <a:r>
              <a:rPr lang="en-US" sz="1900" b="1" dirty="0">
                <a:latin typeface="Montserrat" panose="00000500000000000000" pitchFamily="2" charset="0"/>
              </a:rPr>
              <a:t>[</a:t>
            </a:r>
            <a:r>
              <a:rPr lang="en-US" sz="1900" b="1" dirty="0" err="1">
                <a:latin typeface="Montserrat" panose="00000500000000000000" pitchFamily="2" charset="0"/>
              </a:rPr>
              <a:t>i</a:t>
            </a:r>
            <a:r>
              <a:rPr lang="en-US" sz="1900" b="1" dirty="0">
                <a:latin typeface="Montserrat" panose="00000500000000000000" pitchFamily="2" charset="0"/>
              </a:rPr>
              <a:t>]</a:t>
            </a:r>
            <a:r>
              <a:rPr lang="en-US" sz="1900" dirty="0">
                <a:latin typeface="Montserrat" panose="00000500000000000000" pitchFamily="2" charset="0"/>
              </a:rPr>
              <a:t> </a:t>
            </a:r>
            <a:r>
              <a:rPr lang="en-US" sz="1900" dirty="0" err="1" smtClean="0">
                <a:latin typeface="Montserrat" panose="00000500000000000000" pitchFamily="2" charset="0"/>
              </a:rPr>
              <a:t>vào</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B3: </a:t>
            </a:r>
            <a:r>
              <a:rPr lang="vi-VN" sz="1900" dirty="0">
                <a:latin typeface="Montserrat" panose="00000500000000000000" pitchFamily="2" charset="0"/>
              </a:rPr>
              <a:t>Chọn AMF có current_weight lớn nhất và chưa vượt quá </a:t>
            </a:r>
            <a:r>
              <a:rPr lang="vi-VN" sz="1900" dirty="0" smtClean="0">
                <a:latin typeface="Montserrat" panose="00000500000000000000" pitchFamily="2" charset="0"/>
              </a:rPr>
              <a:t>capacity</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B4: </a:t>
            </a:r>
            <a:r>
              <a:rPr lang="en-US" sz="1900" dirty="0" err="1" smtClean="0">
                <a:latin typeface="Montserrat" panose="00000500000000000000" pitchFamily="2" charset="0"/>
              </a:rPr>
              <a:t>Kiểm</a:t>
            </a:r>
            <a:r>
              <a:rPr lang="en-US" sz="1900" dirty="0" smtClean="0">
                <a:latin typeface="Montserrat" panose="00000500000000000000" pitchFamily="2" charset="0"/>
              </a:rPr>
              <a:t> </a:t>
            </a:r>
            <a:r>
              <a:rPr lang="en-US" sz="1900" dirty="0" err="1" smtClean="0">
                <a:latin typeface="Montserrat" panose="00000500000000000000" pitchFamily="2" charset="0"/>
              </a:rPr>
              <a:t>tra</a:t>
            </a:r>
            <a:r>
              <a:rPr lang="en-US" sz="1900" dirty="0" smtClean="0">
                <a:latin typeface="Montserrat" panose="00000500000000000000" pitchFamily="2" charset="0"/>
              </a:rPr>
              <a:t>  </a:t>
            </a:r>
            <a:r>
              <a:rPr lang="en-US" sz="1900" dirty="0" err="1" smtClean="0">
                <a:latin typeface="Montserrat" panose="00000500000000000000" pitchFamily="2" charset="0"/>
              </a:rPr>
              <a:t>sau</a:t>
            </a:r>
            <a:r>
              <a:rPr lang="en-US" sz="1900" dirty="0" smtClean="0">
                <a:latin typeface="Montserrat" panose="00000500000000000000" pitchFamily="2" charset="0"/>
              </a:rPr>
              <a:t> </a:t>
            </a:r>
            <a:r>
              <a:rPr lang="en-US" sz="1900" dirty="0" err="1" smtClean="0">
                <a:latin typeface="Montserrat" panose="00000500000000000000" pitchFamily="2" charset="0"/>
              </a:rPr>
              <a:t>khi</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smtClean="0">
                <a:latin typeface="Montserrat" panose="00000500000000000000" pitchFamily="2" charset="0"/>
              </a:rPr>
              <a:t>Nếu</a:t>
            </a:r>
            <a:r>
              <a:rPr lang="en-US" sz="1900" dirty="0" smtClean="0">
                <a:latin typeface="Montserrat" panose="00000500000000000000" pitchFamily="2" charset="0"/>
              </a:rPr>
              <a:t> </a:t>
            </a:r>
            <a:r>
              <a:rPr lang="en-US" sz="1900" dirty="0" err="1" smtClean="0">
                <a:latin typeface="Montserrat" panose="00000500000000000000" pitchFamily="2" charset="0"/>
              </a:rPr>
              <a:t>tìm</a:t>
            </a:r>
            <a:r>
              <a:rPr lang="en-US" sz="1900" dirty="0" smtClean="0">
                <a:latin typeface="Montserrat" panose="00000500000000000000" pitchFamily="2" charset="0"/>
              </a:rPr>
              <a:t> </a:t>
            </a:r>
            <a:r>
              <a:rPr lang="en-US" sz="1900" dirty="0" err="1" smtClean="0">
                <a:latin typeface="Montserrat" panose="00000500000000000000" pitchFamily="2" charset="0"/>
              </a:rPr>
              <a:t>thấy</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&gt;= 0: </a:t>
            </a:r>
            <a:r>
              <a:rPr lang="en-US" sz="1900" dirty="0" err="1" smtClean="0">
                <a:latin typeface="Montserrat" panose="00000500000000000000" pitchFamily="2" charset="0"/>
              </a:rPr>
              <a:t>Giảm</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 -= total </a:t>
            </a:r>
            <a:r>
              <a:rPr lang="en-US" sz="1900" dirty="0" err="1" smtClean="0">
                <a:latin typeface="Montserrat" panose="00000500000000000000" pitchFamily="2" charset="0"/>
              </a:rPr>
              <a:t>để</a:t>
            </a:r>
            <a:r>
              <a:rPr lang="en-US" sz="1900" dirty="0" smtClean="0">
                <a:latin typeface="Montserrat" panose="00000500000000000000" pitchFamily="2" charset="0"/>
              </a:rPr>
              <a:t> </a:t>
            </a:r>
            <a:r>
              <a:rPr lang="en-US" sz="1900" dirty="0" err="1" smtClean="0">
                <a:latin typeface="Montserrat" panose="00000500000000000000" pitchFamily="2" charset="0"/>
              </a:rPr>
              <a:t>giữ</a:t>
            </a:r>
            <a:r>
              <a:rPr lang="en-US" sz="1900" dirty="0" smtClean="0">
                <a:latin typeface="Montserrat" panose="00000500000000000000" pitchFamily="2" charset="0"/>
              </a:rPr>
              <a:t> </a:t>
            </a:r>
            <a:r>
              <a:rPr lang="en-US" sz="1900" dirty="0" err="1" smtClean="0">
                <a:latin typeface="Montserrat" panose="00000500000000000000" pitchFamily="2" charset="0"/>
              </a:rPr>
              <a:t>cân</a:t>
            </a:r>
            <a:r>
              <a:rPr lang="en-US" sz="1900" dirty="0" smtClean="0">
                <a:latin typeface="Montserrat" panose="00000500000000000000" pitchFamily="2" charset="0"/>
              </a:rPr>
              <a:t> </a:t>
            </a:r>
            <a:r>
              <a:rPr lang="en-US" sz="1900" dirty="0" err="1" smtClean="0">
                <a:latin typeface="Montserrat" panose="00000500000000000000" pitchFamily="2" charset="0"/>
              </a:rPr>
              <a:t>bằng</a:t>
            </a:r>
            <a:r>
              <a:rPr lang="en-US" sz="1900" dirty="0" smtClean="0">
                <a:latin typeface="Montserrat" panose="00000500000000000000" pitchFamily="2" charset="0"/>
              </a:rPr>
              <a:t>, </a:t>
            </a:r>
            <a:r>
              <a:rPr lang="en-US" sz="1900" dirty="0" err="1" smtClean="0">
                <a:latin typeface="Montserrat" panose="00000500000000000000" pitchFamily="2" charset="0"/>
              </a:rPr>
              <a:t>tránh</a:t>
            </a:r>
            <a:r>
              <a:rPr lang="en-US" sz="1900" dirty="0" smtClean="0">
                <a:latin typeface="Montserrat" panose="00000500000000000000" pitchFamily="2" charset="0"/>
              </a:rPr>
              <a:t> AMF </a:t>
            </a:r>
            <a:r>
              <a:rPr lang="en-US" sz="1900" dirty="0" err="1" smtClean="0">
                <a:latin typeface="Montserrat" panose="00000500000000000000" pitchFamily="2" charset="0"/>
              </a:rPr>
              <a:t>đó</a:t>
            </a:r>
            <a:r>
              <a:rPr lang="en-US" sz="1900" dirty="0" smtClean="0">
                <a:latin typeface="Montserrat" panose="00000500000000000000" pitchFamily="2" charset="0"/>
              </a:rPr>
              <a:t>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nhiều</a:t>
            </a:r>
            <a:r>
              <a:rPr lang="en-US" sz="1900" dirty="0" smtClean="0">
                <a:latin typeface="Montserrat" panose="00000500000000000000" pitchFamily="2" charset="0"/>
              </a:rPr>
              <a:t> </a:t>
            </a:r>
            <a:r>
              <a:rPr lang="en-US" sz="1900" dirty="0" err="1" smtClean="0">
                <a:latin typeface="Montserrat" panose="00000500000000000000" pitchFamily="2" charset="0"/>
              </a:rPr>
              <a:t>lần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a:latin typeface="Montserrat" panose="00000500000000000000" pitchFamily="2" charset="0"/>
              </a:rPr>
              <a:t>Nếu</a:t>
            </a:r>
            <a:r>
              <a:rPr lang="en-US" sz="1900" dirty="0">
                <a:latin typeface="Montserrat" panose="00000500000000000000" pitchFamily="2" charset="0"/>
              </a:rPr>
              <a:t> </a:t>
            </a:r>
            <a:r>
              <a:rPr lang="en-US" sz="1900" b="1" dirty="0" err="1">
                <a:latin typeface="Montserrat" panose="00000500000000000000" pitchFamily="2" charset="0"/>
              </a:rPr>
              <a:t>không</a:t>
            </a:r>
            <a:r>
              <a:rPr lang="en-US" sz="1900" b="1" dirty="0">
                <a:latin typeface="Montserrat" panose="00000500000000000000" pitchFamily="2" charset="0"/>
              </a:rPr>
              <a:t> </a:t>
            </a:r>
            <a:r>
              <a:rPr lang="en-US" sz="1900" b="1" dirty="0" err="1">
                <a:latin typeface="Montserrat" panose="00000500000000000000" pitchFamily="2" charset="0"/>
              </a:rPr>
              <a:t>tìm</a:t>
            </a:r>
            <a:r>
              <a:rPr lang="en-US" sz="1900" b="1" dirty="0">
                <a:latin typeface="Montserrat" panose="00000500000000000000" pitchFamily="2" charset="0"/>
              </a:rPr>
              <a:t> </a:t>
            </a:r>
            <a:r>
              <a:rPr lang="en-US" sz="1900" b="1" dirty="0" err="1">
                <a:latin typeface="Montserrat" panose="00000500000000000000" pitchFamily="2" charset="0"/>
              </a:rPr>
              <a:t>thấy</a:t>
            </a:r>
            <a:r>
              <a:rPr lang="en-US" sz="1900" dirty="0">
                <a:latin typeface="Montserrat" panose="00000500000000000000" pitchFamily="2" charset="0"/>
              </a:rPr>
              <a:t> (</a:t>
            </a:r>
            <a:r>
              <a:rPr lang="en-US" sz="1900" dirty="0" err="1">
                <a:latin typeface="Montserrat" panose="00000500000000000000" pitchFamily="2" charset="0"/>
              </a:rPr>
              <a:t>best_i</a:t>
            </a:r>
            <a:r>
              <a:rPr lang="en-US" sz="1900" dirty="0">
                <a:latin typeface="Montserrat" panose="00000500000000000000" pitchFamily="2" charset="0"/>
              </a:rPr>
              <a:t> </a:t>
            </a:r>
            <a:r>
              <a:rPr lang="en-US" sz="1900" dirty="0" err="1">
                <a:latin typeface="Montserrat" panose="00000500000000000000" pitchFamily="2" charset="0"/>
              </a:rPr>
              <a:t>vẫn</a:t>
            </a:r>
            <a:r>
              <a:rPr lang="en-US" sz="1900" dirty="0">
                <a:latin typeface="Montserrat" panose="00000500000000000000" pitchFamily="2" charset="0"/>
              </a:rPr>
              <a:t> = -1, </a:t>
            </a:r>
            <a:r>
              <a:rPr lang="en-US" sz="1900" dirty="0" err="1">
                <a:latin typeface="Montserrat" panose="00000500000000000000" pitchFamily="2" charset="0"/>
              </a:rPr>
              <a:t>tức</a:t>
            </a:r>
            <a:r>
              <a:rPr lang="en-US" sz="1900" dirty="0">
                <a:latin typeface="Montserrat" panose="00000500000000000000" pitchFamily="2" charset="0"/>
              </a:rPr>
              <a:t> </a:t>
            </a:r>
            <a:r>
              <a:rPr lang="en-US" sz="1900" dirty="0" err="1">
                <a:latin typeface="Montserrat" panose="00000500000000000000" pitchFamily="2" charset="0"/>
              </a:rPr>
              <a:t>tất</a:t>
            </a:r>
            <a:r>
              <a:rPr lang="en-US" sz="1900" dirty="0">
                <a:latin typeface="Montserrat" panose="00000500000000000000" pitchFamily="2" charset="0"/>
              </a:rPr>
              <a:t> </a:t>
            </a:r>
            <a:r>
              <a:rPr lang="en-US" sz="1900" dirty="0" err="1">
                <a:latin typeface="Montserrat" panose="00000500000000000000" pitchFamily="2" charset="0"/>
              </a:rPr>
              <a:t>cả</a:t>
            </a:r>
            <a:r>
              <a:rPr lang="en-US" sz="1900" dirty="0">
                <a:latin typeface="Montserrat" panose="00000500000000000000" pitchFamily="2" charset="0"/>
              </a:rPr>
              <a:t> AMF </a:t>
            </a:r>
            <a:r>
              <a:rPr lang="en-US" sz="1900" dirty="0" err="1">
                <a:latin typeface="Montserrat" panose="00000500000000000000" pitchFamily="2" charset="0"/>
              </a:rPr>
              <a:t>đều</a:t>
            </a:r>
            <a:r>
              <a:rPr lang="en-US" sz="1900" dirty="0">
                <a:latin typeface="Montserrat" panose="00000500000000000000" pitchFamily="2" charset="0"/>
              </a:rPr>
              <a:t> </a:t>
            </a:r>
            <a:r>
              <a:rPr lang="en-US" sz="1900" dirty="0" err="1">
                <a:latin typeface="Montserrat" panose="00000500000000000000" pitchFamily="2" charset="0"/>
              </a:rPr>
              <a:t>đầy</a:t>
            </a:r>
            <a:r>
              <a:rPr lang="en-US" sz="1900" dirty="0">
                <a:latin typeface="Montserrat" panose="00000500000000000000" pitchFamily="2" charset="0"/>
              </a:rPr>
              <a:t> </a:t>
            </a:r>
            <a:r>
              <a:rPr lang="en-US" sz="1900" dirty="0" err="1">
                <a:latin typeface="Montserrat" panose="00000500000000000000" pitchFamily="2" charset="0"/>
              </a:rPr>
              <a:t>tải</a:t>
            </a:r>
            <a:r>
              <a:rPr lang="en-US" sz="1900" dirty="0" smtClean="0">
                <a:latin typeface="Montserrat" panose="00000500000000000000" pitchFamily="2" charset="0"/>
              </a:rPr>
              <a:t>), </a:t>
            </a:r>
            <a:r>
              <a:rPr lang="en-US" sz="1900" dirty="0" err="1" smtClean="0">
                <a:latin typeface="Montserrat" panose="00000500000000000000" pitchFamily="2" charset="0"/>
              </a:rPr>
              <a:t>thực</a:t>
            </a:r>
            <a:r>
              <a:rPr lang="en-US" sz="1900" dirty="0" smtClean="0">
                <a:latin typeface="Montserrat" panose="00000500000000000000" pitchFamily="2" charset="0"/>
              </a:rPr>
              <a:t> </a:t>
            </a:r>
            <a:r>
              <a:rPr lang="en-US" sz="1900" dirty="0" err="1">
                <a:latin typeface="Montserrat" panose="00000500000000000000" pitchFamily="2" charset="0"/>
              </a:rPr>
              <a:t>hiện</a:t>
            </a:r>
            <a:r>
              <a:rPr lang="en-US" sz="1900" dirty="0">
                <a:latin typeface="Montserrat" panose="00000500000000000000" pitchFamily="2" charset="0"/>
              </a:rPr>
              <a:t> </a:t>
            </a:r>
            <a:r>
              <a:rPr lang="en-US" sz="1900" b="1" dirty="0">
                <a:latin typeface="Montserrat" panose="00000500000000000000" pitchFamily="2" charset="0"/>
              </a:rPr>
              <a:t>Fallback</a:t>
            </a:r>
            <a:r>
              <a:rPr lang="en-US" sz="1900" dirty="0">
                <a:latin typeface="Montserrat" panose="00000500000000000000" pitchFamily="2" charset="0"/>
              </a:rPr>
              <a:t>: </a:t>
            </a:r>
            <a:r>
              <a:rPr lang="en-US" sz="1900" dirty="0" err="1">
                <a:latin typeface="Montserrat" panose="00000500000000000000" pitchFamily="2" charset="0"/>
              </a:rPr>
              <a:t>duyệt</a:t>
            </a:r>
            <a:r>
              <a:rPr lang="en-US" sz="1900" dirty="0">
                <a:latin typeface="Montserrat" panose="00000500000000000000" pitchFamily="2" charset="0"/>
              </a:rPr>
              <a:t> </a:t>
            </a:r>
            <a:r>
              <a:rPr lang="en-US" sz="1900" dirty="0" err="1">
                <a:latin typeface="Montserrat" panose="00000500000000000000" pitchFamily="2" charset="0"/>
              </a:rPr>
              <a:t>lại</a:t>
            </a:r>
            <a:r>
              <a:rPr lang="en-US" sz="1900" dirty="0">
                <a:latin typeface="Montserrat" panose="00000500000000000000" pitchFamily="2" charset="0"/>
              </a:rPr>
              <a:t> </a:t>
            </a:r>
            <a:r>
              <a:rPr lang="en-US" sz="1900" dirty="0" err="1">
                <a:latin typeface="Montserrat" panose="00000500000000000000" pitchFamily="2" charset="0"/>
              </a:rPr>
              <a:t>danh</a:t>
            </a:r>
            <a:r>
              <a:rPr lang="en-US" sz="1900" dirty="0">
                <a:latin typeface="Montserrat" panose="00000500000000000000" pitchFamily="2" charset="0"/>
              </a:rPr>
              <a:t> </a:t>
            </a:r>
            <a:r>
              <a:rPr lang="en-US" sz="1900" dirty="0" err="1">
                <a:latin typeface="Montserrat" panose="00000500000000000000" pitchFamily="2" charset="0"/>
              </a:rPr>
              <a:t>sách</a:t>
            </a:r>
            <a:r>
              <a:rPr lang="en-US" sz="1900" dirty="0">
                <a:latin typeface="Montserrat" panose="00000500000000000000" pitchFamily="2" charset="0"/>
              </a:rPr>
              <a:t>, </a:t>
            </a:r>
            <a:r>
              <a:rPr lang="en-US" sz="1900" dirty="0" err="1">
                <a:latin typeface="Montserrat" panose="00000500000000000000" pitchFamily="2" charset="0"/>
              </a:rPr>
              <a:t>tìm</a:t>
            </a:r>
            <a:r>
              <a:rPr lang="en-US" sz="1900" dirty="0">
                <a:latin typeface="Montserrat" panose="00000500000000000000" pitchFamily="2" charset="0"/>
              </a:rPr>
              <a:t> AMF </a:t>
            </a:r>
            <a:r>
              <a:rPr lang="en-US" sz="1900" dirty="0" err="1" smtClean="0">
                <a:latin typeface="Montserrat" panose="00000500000000000000" pitchFamily="2" charset="0"/>
              </a:rPr>
              <a:t>nào</a:t>
            </a:r>
            <a:r>
              <a:rPr lang="en-US" sz="1900" dirty="0" smtClean="0">
                <a:latin typeface="Montserrat" panose="00000500000000000000" pitchFamily="2" charset="0"/>
              </a:rPr>
              <a:t> </a:t>
            </a:r>
            <a:r>
              <a:rPr lang="en-US" sz="1900" dirty="0" err="1" smtClean="0">
                <a:latin typeface="Montserrat" panose="00000500000000000000" pitchFamily="2" charset="0"/>
              </a:rPr>
              <a:t>đầu</a:t>
            </a:r>
            <a:r>
              <a:rPr lang="en-US" sz="1900" dirty="0" smtClean="0">
                <a:latin typeface="Montserrat" panose="00000500000000000000" pitchFamily="2" charset="0"/>
              </a:rPr>
              <a:t> </a:t>
            </a:r>
            <a:r>
              <a:rPr lang="en-US" sz="1900" dirty="0" err="1" smtClean="0">
                <a:latin typeface="Montserrat" panose="00000500000000000000" pitchFamily="2" charset="0"/>
              </a:rPr>
              <a:t>tiên</a:t>
            </a:r>
            <a:r>
              <a:rPr lang="en-US" sz="1900" dirty="0" smtClean="0">
                <a:latin typeface="Montserrat" panose="00000500000000000000" pitchFamily="2" charset="0"/>
              </a:rPr>
              <a:t> </a:t>
            </a:r>
            <a:r>
              <a:rPr lang="en-US" sz="1900" dirty="0" err="1">
                <a:latin typeface="Montserrat" panose="00000500000000000000" pitchFamily="2" charset="0"/>
              </a:rPr>
              <a:t>còn</a:t>
            </a:r>
            <a:r>
              <a:rPr lang="en-US" sz="1900" dirty="0">
                <a:latin typeface="Montserrat" panose="00000500000000000000" pitchFamily="2" charset="0"/>
              </a:rPr>
              <a:t> </a:t>
            </a:r>
            <a:r>
              <a:rPr lang="en-US" sz="1900" dirty="0" err="1">
                <a:latin typeface="Montserrat" panose="00000500000000000000" pitchFamily="2" charset="0"/>
              </a:rPr>
              <a:t>chỗ</a:t>
            </a:r>
            <a:r>
              <a:rPr lang="en-US" sz="1900" dirty="0">
                <a:latin typeface="Montserrat" panose="00000500000000000000" pitchFamily="2" charset="0"/>
              </a:rPr>
              <a:t> </a:t>
            </a:r>
            <a:r>
              <a:rPr lang="en-US" sz="1900" dirty="0" err="1">
                <a:latin typeface="Montserrat" panose="00000500000000000000" pitchFamily="2" charset="0"/>
              </a:rPr>
              <a:t>thì</a:t>
            </a:r>
            <a:r>
              <a:rPr lang="en-US" sz="1900" dirty="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1900" b="1" dirty="0" smtClean="0">
                <a:latin typeface="Montserrat" panose="00000500000000000000" pitchFamily="2" charset="0"/>
              </a:rPr>
              <a:t>B5: </a:t>
            </a:r>
            <a:r>
              <a:rPr lang="en-US" sz="1900" dirty="0" err="1" smtClean="0">
                <a:latin typeface="Montserrat" panose="00000500000000000000" pitchFamily="2" charset="0"/>
              </a:rPr>
              <a:t>Kết</a:t>
            </a:r>
            <a:r>
              <a:rPr lang="en-US" sz="1900" dirty="0" smtClean="0">
                <a:latin typeface="Montserrat" panose="00000500000000000000" pitchFamily="2" charset="0"/>
              </a:rPr>
              <a:t> </a:t>
            </a:r>
            <a:r>
              <a:rPr lang="en-US" sz="1900" dirty="0" err="1" smtClean="0">
                <a:latin typeface="Montserrat" panose="00000500000000000000" pitchFamily="2" charset="0"/>
              </a:rPr>
              <a:t>thúc</a:t>
            </a:r>
            <a:r>
              <a:rPr lang="en-US" sz="1900" dirty="0" smtClean="0">
                <a:latin typeface="Montserrat" panose="00000500000000000000" pitchFamily="2" charset="0"/>
              </a:rPr>
              <a:t>, </a:t>
            </a:r>
            <a:r>
              <a:rPr lang="en-US" sz="1900" dirty="0" err="1" smtClean="0">
                <a:latin typeface="Montserrat" panose="00000500000000000000" pitchFamily="2" charset="0"/>
              </a:rPr>
              <a:t>hàm</a:t>
            </a:r>
            <a:r>
              <a:rPr lang="en-US" sz="1900" dirty="0" smtClean="0">
                <a:latin typeface="Montserrat" panose="00000500000000000000" pitchFamily="2" charset="0"/>
              </a:rPr>
              <a:t> </a:t>
            </a:r>
            <a:r>
              <a:rPr lang="en-US" sz="1900" dirty="0" err="1" smtClean="0">
                <a:latin typeface="Montserrat" panose="00000500000000000000" pitchFamily="2" charset="0"/>
              </a:rPr>
              <a:t>trả</a:t>
            </a:r>
            <a:r>
              <a:rPr lang="en-US" sz="1900" dirty="0" smtClean="0">
                <a:latin typeface="Montserrat" panose="00000500000000000000" pitchFamily="2" charset="0"/>
              </a:rPr>
              <a:t> </a:t>
            </a:r>
            <a:r>
              <a:rPr lang="en-US" sz="1900" dirty="0" err="1" smtClean="0">
                <a:latin typeface="Montserrat" panose="00000500000000000000" pitchFamily="2" charset="0"/>
              </a:rPr>
              <a:t>về</a:t>
            </a:r>
            <a:r>
              <a:rPr lang="en-US" sz="1900" dirty="0" smtClean="0">
                <a:latin typeface="Montserrat" panose="00000500000000000000" pitchFamily="2" charset="0"/>
              </a:rPr>
              <a:t> </a:t>
            </a:r>
            <a:r>
              <a:rPr lang="en-US" sz="1900" dirty="0" err="1" smtClean="0">
                <a:latin typeface="Montserrat" panose="00000500000000000000" pitchFamily="2" charset="0"/>
              </a:rPr>
              <a:t>chỉ</a:t>
            </a:r>
            <a:r>
              <a:rPr lang="en-US" sz="1900" dirty="0" smtClean="0">
                <a:latin typeface="Montserrat" panose="00000500000000000000" pitchFamily="2" charset="0"/>
              </a:rPr>
              <a:t> </a:t>
            </a:r>
            <a:r>
              <a:rPr lang="en-US" sz="1900" dirty="0" err="1" smtClean="0">
                <a:latin typeface="Montserrat" panose="00000500000000000000" pitchFamily="2" charset="0"/>
              </a:rPr>
              <a:t>số</a:t>
            </a:r>
            <a:r>
              <a:rPr lang="en-US" sz="1900" dirty="0" smtClean="0">
                <a:latin typeface="Montserrat" panose="00000500000000000000" pitchFamily="2" charset="0"/>
              </a:rPr>
              <a:t> AMF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UE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phần</a:t>
            </a:r>
            <a:r>
              <a:rPr lang="en-US" sz="1900" dirty="0" smtClean="0">
                <a:latin typeface="Montserrat" panose="00000500000000000000" pitchFamily="2" charset="0"/>
              </a:rPr>
              <a:t> </a:t>
            </a:r>
            <a:r>
              <a:rPr lang="en-US" sz="1900" dirty="0" err="1" smtClean="0">
                <a:latin typeface="Montserrat" panose="00000500000000000000" pitchFamily="2" charset="0"/>
              </a:rPr>
              <a:t>bổ</a:t>
            </a:r>
            <a:r>
              <a:rPr lang="en-US" sz="1900" dirty="0" smtClean="0">
                <a:latin typeface="Montserrat" panose="00000500000000000000" pitchFamily="2" charset="0"/>
              </a:rPr>
              <a:t> </a:t>
            </a:r>
            <a:r>
              <a:rPr lang="en-US" sz="1900" dirty="0" err="1" smtClean="0">
                <a:latin typeface="Montserrat" panose="00000500000000000000" pitchFamily="2" charset="0"/>
              </a:rPr>
              <a:t>tới</a:t>
            </a:r>
            <a:r>
              <a:rPr lang="en-US" sz="1900" dirty="0" smtClean="0">
                <a:latin typeface="Montserrat" panose="00000500000000000000" pitchFamily="2" charset="0"/>
              </a:rPr>
              <a:t> AMF </a:t>
            </a:r>
            <a:r>
              <a:rPr lang="en-US" sz="1900" dirty="0" err="1" smtClean="0">
                <a:latin typeface="Montserrat" panose="00000500000000000000" pitchFamily="2" charset="0"/>
              </a:rPr>
              <a:t>này</a:t>
            </a:r>
            <a:r>
              <a:rPr lang="en-US" sz="1900" dirty="0" smtClean="0">
                <a:latin typeface="Montserrat" panose="00000500000000000000" pitchFamily="2" charset="0"/>
              </a:rPr>
              <a:t>.</a:t>
            </a:r>
            <a:endParaRPr lang="vi-VN" sz="1900" dirty="0">
              <a:latin typeface="Montserrat" panose="00000500000000000000" pitchFamily="2" charset="0"/>
            </a:endParaRPr>
          </a:p>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1226991" y="7902932"/>
            <a:ext cx="50834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5. </a:t>
            </a:r>
            <a:r>
              <a:rPr lang="en-US" sz="1900" b="1" dirty="0" err="1">
                <a:latin typeface="Montserrat" panose="00000500000000000000" pitchFamily="2" charset="0"/>
              </a:rPr>
              <a:t>T</a:t>
            </a:r>
            <a:r>
              <a:rPr lang="en-US" sz="1900" b="1" dirty="0" err="1" smtClean="0">
                <a:latin typeface="Montserrat" panose="00000500000000000000" pitchFamily="2" charset="0"/>
              </a:rPr>
              <a: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253672"/>
            <a:ext cx="7620960" cy="5229225"/>
          </a:xfrm>
          <a:prstGeom prst="rect">
            <a:avLst/>
          </a:prstGeom>
        </p:spPr>
      </p:pic>
    </p:spTree>
    <p:extLst>
      <p:ext uri="{BB962C8B-B14F-4D97-AF65-F5344CB8AC3E}">
        <p14:creationId xmlns:p14="http://schemas.microsoft.com/office/powerpoint/2010/main" val="419880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5961" y="9092410"/>
            <a:ext cx="360676"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9</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507134" y="6972300"/>
            <a:ext cx="7899400" cy="984885"/>
          </a:xfrm>
          <a:prstGeom prst="rect">
            <a:avLst/>
          </a:prstGeom>
          <a:noFill/>
        </p:spPr>
        <p:txBody>
          <a:bodyPr wrap="square" rtlCol="0">
            <a:spAutoFit/>
          </a:bodyPr>
          <a:lstStyle/>
          <a:p>
            <a:r>
              <a:rPr lang="en-US" sz="2000" b="1" dirty="0" err="1">
                <a:latin typeface="Montserrat" panose="00000500000000000000" pitchFamily="2" charset="0"/>
              </a:rPr>
              <a:t>u</a:t>
            </a:r>
            <a:r>
              <a:rPr lang="en-US" sz="2000" b="1" dirty="0" err="1" smtClean="0">
                <a:latin typeface="Montserrat" panose="00000500000000000000" pitchFamily="2" charset="0"/>
              </a:rPr>
              <a:t>e_process</a:t>
            </a:r>
            <a:r>
              <a:rPr lang="en-US" sz="2000" b="1" dirty="0" smtClean="0">
                <a:latin typeface="Montserrat" panose="00000500000000000000" pitchFamily="2" charset="0"/>
              </a:rPr>
              <a:t>: </a:t>
            </a:r>
            <a:r>
              <a:rPr lang="en-US" sz="2000" dirty="0" smtClean="0">
                <a:latin typeface="Montserrat" panose="00000500000000000000" pitchFamily="2" charset="0"/>
              </a:rPr>
              <a:t>UE_IDLE </a:t>
            </a:r>
            <a:r>
              <a:rPr lang="en-US" sz="2000" dirty="0">
                <a:latin typeface="Montserrat" panose="00000500000000000000" pitchFamily="2" charset="0"/>
              </a:rPr>
              <a:t>→ REGISTERED (</a:t>
            </a:r>
            <a:r>
              <a:rPr lang="en-US" sz="2000" dirty="0" err="1">
                <a:latin typeface="Montserrat" panose="00000500000000000000" pitchFamily="2" charset="0"/>
              </a:rPr>
              <a:t>nhận</a:t>
            </a:r>
            <a:r>
              <a:rPr lang="en-US" sz="2000" dirty="0">
                <a:latin typeface="Montserrat" panose="00000500000000000000" pitchFamily="2" charset="0"/>
              </a:rPr>
              <a:t> S-TMSI) → IDLE (</a:t>
            </a:r>
            <a:r>
              <a:rPr lang="en-US" sz="2000" dirty="0" err="1">
                <a:latin typeface="Montserrat" panose="00000500000000000000" pitchFamily="2" charset="0"/>
              </a:rPr>
              <a:t>sau</a:t>
            </a:r>
            <a:r>
              <a:rPr lang="en-US" sz="2000" dirty="0">
                <a:latin typeface="Montserrat" panose="00000500000000000000" pitchFamily="2" charset="0"/>
              </a:rPr>
              <a:t> x </a:t>
            </a:r>
            <a:r>
              <a:rPr lang="en-US" sz="2000" dirty="0" err="1">
                <a:latin typeface="Montserrat" panose="00000500000000000000" pitchFamily="2" charset="0"/>
              </a:rPr>
              <a:t>ms</a:t>
            </a:r>
            <a:r>
              <a:rPr lang="en-US" sz="2000" dirty="0">
                <a:latin typeface="Montserrat" panose="00000500000000000000" pitchFamily="2" charset="0"/>
              </a:rPr>
              <a:t>) → CONNECTED (</a:t>
            </a:r>
            <a:r>
              <a:rPr lang="en-US" sz="2000" dirty="0" err="1">
                <a:latin typeface="Montserrat" panose="00000500000000000000" pitchFamily="2" charset="0"/>
              </a:rPr>
              <a:t>sau</a:t>
            </a:r>
            <a:r>
              <a:rPr lang="en-US" sz="2000" dirty="0">
                <a:latin typeface="Montserrat" panose="00000500000000000000" pitchFamily="2" charset="0"/>
              </a:rPr>
              <a:t> Paging </a:t>
            </a:r>
            <a:r>
              <a:rPr lang="en-US" sz="2000" dirty="0" err="1">
                <a:latin typeface="Montserrat" panose="00000500000000000000" pitchFamily="2" charset="0"/>
              </a:rPr>
              <a:t>và</a:t>
            </a:r>
            <a:r>
              <a:rPr lang="en-US" sz="2000" dirty="0">
                <a:latin typeface="Montserrat" panose="00000500000000000000" pitchFamily="2" charset="0"/>
              </a:rPr>
              <a:t> reconnect).</a:t>
            </a:r>
          </a:p>
          <a:p>
            <a:endParaRPr lang="en-US" dirty="0"/>
          </a:p>
        </p:txBody>
      </p:sp>
      <p:pic>
        <p:nvPicPr>
          <p:cNvPr id="6" name="Picture 5"/>
          <p:cNvPicPr>
            <a:picLocks noChangeAspect="1"/>
          </p:cNvPicPr>
          <p:nvPr/>
        </p:nvPicPr>
        <p:blipFill>
          <a:blip r:embed="rId4"/>
          <a:stretch>
            <a:fillRect/>
          </a:stretch>
        </p:blipFill>
        <p:spPr>
          <a:xfrm>
            <a:off x="578371" y="2244157"/>
            <a:ext cx="8184629" cy="4067743"/>
          </a:xfrm>
          <a:prstGeom prst="rect">
            <a:avLst/>
          </a:prstGeom>
        </p:spPr>
      </p:pic>
      <p:pic>
        <p:nvPicPr>
          <p:cNvPr id="12" name="Picture 11"/>
          <p:cNvPicPr>
            <a:picLocks noChangeAspect="1"/>
          </p:cNvPicPr>
          <p:nvPr/>
        </p:nvPicPr>
        <p:blipFill>
          <a:blip r:embed="rId5"/>
          <a:stretch>
            <a:fillRect/>
          </a:stretch>
        </p:blipFill>
        <p:spPr>
          <a:xfrm>
            <a:off x="9256271" y="2233463"/>
            <a:ext cx="8091929" cy="4078437"/>
          </a:xfrm>
          <a:prstGeom prst="rect">
            <a:avLst/>
          </a:prstGeom>
        </p:spPr>
      </p:pic>
    </p:spTree>
    <p:extLst>
      <p:ext uri="{BB962C8B-B14F-4D97-AF65-F5344CB8AC3E}">
        <p14:creationId xmlns:p14="http://schemas.microsoft.com/office/powerpoint/2010/main" val="3727042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2164</TotalTime>
  <Words>1704</Words>
  <Application>Microsoft Office PowerPoint</Application>
  <PresentationFormat>Custom</PresentationFormat>
  <Paragraphs>152</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Montserrat Bold Italics</vt:lpstr>
      <vt:lpstr>Calibri</vt:lpstr>
      <vt:lpstr>Wingdings</vt:lpstr>
      <vt:lpstr>Monument</vt:lpstr>
      <vt:lpstr>Montserrat</vt:lpstr>
      <vt:lpstr>Montserrat Ultra-Bold</vt:lpstr>
      <vt:lpstr>Montserrat Bold</vt:lpstr>
      <vt:lpstr>Courier New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QUY HOACH VA TOI UU</dc:title>
  <dc:creator>hdc</dc:creator>
  <cp:lastModifiedBy>hdc</cp:lastModifiedBy>
  <cp:revision>83</cp:revision>
  <dcterms:created xsi:type="dcterms:W3CDTF">2006-08-16T00:00:00Z</dcterms:created>
  <dcterms:modified xsi:type="dcterms:W3CDTF">2025-10-15T16:38:30Z</dcterms:modified>
  <dc:identifier>DAGl8D_6QZY</dc:identifier>
</cp:coreProperties>
</file>